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05" r:id="rId3"/>
    <p:sldId id="312" r:id="rId4"/>
    <p:sldId id="313" r:id="rId5"/>
    <p:sldId id="314" r:id="rId6"/>
    <p:sldId id="315" r:id="rId7"/>
    <p:sldId id="316" r:id="rId8"/>
    <p:sldId id="306" r:id="rId9"/>
    <p:sldId id="307" r:id="rId10"/>
    <p:sldId id="310" r:id="rId11"/>
    <p:sldId id="309" r:id="rId12"/>
    <p:sldId id="311" r:id="rId13"/>
    <p:sldId id="29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572" y="-1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C5E747-E4C3-401C-B1CE-C3F7842447D7}" type="doc">
      <dgm:prSet loTypeId="urn:microsoft.com/office/officeart/2005/8/layout/list1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B92DF12A-3BB4-4563-A661-48715E10AB1D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На внешкольном уровне</a:t>
          </a:r>
          <a:endParaRPr lang="ru-RU" b="1" dirty="0">
            <a:solidFill>
              <a:schemeClr val="tx1"/>
            </a:solidFill>
          </a:endParaRPr>
        </a:p>
      </dgm:t>
    </dgm:pt>
    <dgm:pt modelId="{311C3185-0B3E-48A4-B2DD-638D2821F548}" type="parTrans" cxnId="{142599EC-2530-4D8C-A069-9DB824B1612D}">
      <dgm:prSet/>
      <dgm:spPr/>
      <dgm:t>
        <a:bodyPr/>
        <a:lstStyle/>
        <a:p>
          <a:endParaRPr lang="ru-RU"/>
        </a:p>
      </dgm:t>
    </dgm:pt>
    <dgm:pt modelId="{B31A156C-97A0-4E13-B72C-30C9DE159A79}" type="sibTrans" cxnId="{142599EC-2530-4D8C-A069-9DB824B1612D}">
      <dgm:prSet/>
      <dgm:spPr/>
      <dgm:t>
        <a:bodyPr/>
        <a:lstStyle/>
        <a:p>
          <a:endParaRPr lang="ru-RU"/>
        </a:p>
      </dgm:t>
    </dgm:pt>
    <dgm:pt modelId="{43257069-C8EE-44EE-B223-8E381A65656F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На уровне класса</a:t>
          </a:r>
          <a:endParaRPr lang="ru-RU" b="1" dirty="0">
            <a:solidFill>
              <a:schemeClr val="tx1"/>
            </a:solidFill>
          </a:endParaRPr>
        </a:p>
      </dgm:t>
    </dgm:pt>
    <dgm:pt modelId="{BB4B9A64-D07B-4AE3-BF2F-A33133EE398D}" type="parTrans" cxnId="{B38BE10C-CA05-44D5-B4F8-BD9E71D10422}">
      <dgm:prSet/>
      <dgm:spPr/>
      <dgm:t>
        <a:bodyPr/>
        <a:lstStyle/>
        <a:p>
          <a:endParaRPr lang="ru-RU"/>
        </a:p>
      </dgm:t>
    </dgm:pt>
    <dgm:pt modelId="{B85E61D9-0322-4085-B021-025E73419ED1}" type="sibTrans" cxnId="{B38BE10C-CA05-44D5-B4F8-BD9E71D10422}">
      <dgm:prSet/>
      <dgm:spPr/>
      <dgm:t>
        <a:bodyPr/>
        <a:lstStyle/>
        <a:p>
          <a:endParaRPr lang="ru-RU"/>
        </a:p>
      </dgm:t>
    </dgm:pt>
    <dgm:pt modelId="{ED3276F0-41E9-41D6-AFF7-6EC8948086FA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На индивидуальном уровне</a:t>
          </a:r>
          <a:endParaRPr lang="ru-RU" b="1" dirty="0">
            <a:solidFill>
              <a:schemeClr val="tx1"/>
            </a:solidFill>
          </a:endParaRPr>
        </a:p>
      </dgm:t>
    </dgm:pt>
    <dgm:pt modelId="{7B1A7A11-42E9-4874-916F-0716854B6FD7}" type="parTrans" cxnId="{38DC1D93-1C62-4F69-B593-F21AA921834E}">
      <dgm:prSet/>
      <dgm:spPr/>
      <dgm:t>
        <a:bodyPr/>
        <a:lstStyle/>
        <a:p>
          <a:endParaRPr lang="ru-RU"/>
        </a:p>
      </dgm:t>
    </dgm:pt>
    <dgm:pt modelId="{AC8F0890-604F-4B96-9AD3-2B9205084A81}" type="sibTrans" cxnId="{38DC1D93-1C62-4F69-B593-F21AA921834E}">
      <dgm:prSet/>
      <dgm:spPr/>
      <dgm:t>
        <a:bodyPr/>
        <a:lstStyle/>
        <a:p>
          <a:endParaRPr lang="ru-RU"/>
        </a:p>
      </dgm:t>
    </dgm:pt>
    <dgm:pt modelId="{29121D47-2A69-4BF7-9602-0E4B868EDF84}">
      <dgm:prSet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На школьном уровне</a:t>
          </a:r>
          <a:endParaRPr lang="ru-RU" b="1" dirty="0">
            <a:solidFill>
              <a:schemeClr val="tx1"/>
            </a:solidFill>
          </a:endParaRPr>
        </a:p>
      </dgm:t>
    </dgm:pt>
    <dgm:pt modelId="{5F721966-6814-48D2-9DA1-9A698B72956A}" type="parTrans" cxnId="{56024E55-BBD3-486F-B8EB-C4358521277D}">
      <dgm:prSet/>
      <dgm:spPr/>
      <dgm:t>
        <a:bodyPr/>
        <a:lstStyle/>
        <a:p>
          <a:endParaRPr lang="ru-RU"/>
        </a:p>
      </dgm:t>
    </dgm:pt>
    <dgm:pt modelId="{48A804C8-5954-40C2-9F6A-2C925842254E}" type="sibTrans" cxnId="{56024E55-BBD3-486F-B8EB-C4358521277D}">
      <dgm:prSet/>
      <dgm:spPr/>
      <dgm:t>
        <a:bodyPr/>
        <a:lstStyle/>
        <a:p>
          <a:endParaRPr lang="ru-RU"/>
        </a:p>
      </dgm:t>
    </dgm:pt>
    <dgm:pt modelId="{7CD75429-3F7F-4D72-AC3F-C3C215BB9C58}" type="pres">
      <dgm:prSet presAssocID="{23C5E747-E4C3-401C-B1CE-C3F7842447D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4CD5E23-8C61-464F-B878-69F075F75667}" type="pres">
      <dgm:prSet presAssocID="{B92DF12A-3BB4-4563-A661-48715E10AB1D}" presName="parentLin" presStyleCnt="0"/>
      <dgm:spPr/>
    </dgm:pt>
    <dgm:pt modelId="{E48098D6-441A-45AC-902C-7BB12BF2550B}" type="pres">
      <dgm:prSet presAssocID="{B92DF12A-3BB4-4563-A661-48715E10AB1D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049A13B5-BCCC-46AD-94E6-FFA4ED7A875A}" type="pres">
      <dgm:prSet presAssocID="{B92DF12A-3BB4-4563-A661-48715E10AB1D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833729-EF12-48CF-B3F2-091AB34DF23A}" type="pres">
      <dgm:prSet presAssocID="{B92DF12A-3BB4-4563-A661-48715E10AB1D}" presName="negativeSpace" presStyleCnt="0"/>
      <dgm:spPr/>
    </dgm:pt>
    <dgm:pt modelId="{494FBE42-8E69-4533-B586-EF8FF1BEADB0}" type="pres">
      <dgm:prSet presAssocID="{B92DF12A-3BB4-4563-A661-48715E10AB1D}" presName="childText" presStyleLbl="conFgAcc1" presStyleIdx="0" presStyleCnt="4">
        <dgm:presLayoutVars>
          <dgm:bulletEnabled val="1"/>
        </dgm:presLayoutVars>
      </dgm:prSet>
      <dgm:spPr/>
    </dgm:pt>
    <dgm:pt modelId="{5B7B31A9-48AA-443F-A02D-A0A348070957}" type="pres">
      <dgm:prSet presAssocID="{B31A156C-97A0-4E13-B72C-30C9DE159A79}" presName="spaceBetweenRectangles" presStyleCnt="0"/>
      <dgm:spPr/>
    </dgm:pt>
    <dgm:pt modelId="{712725AC-D2B6-48D1-9CA7-E764A1982275}" type="pres">
      <dgm:prSet presAssocID="{29121D47-2A69-4BF7-9602-0E4B868EDF84}" presName="parentLin" presStyleCnt="0"/>
      <dgm:spPr/>
    </dgm:pt>
    <dgm:pt modelId="{3F3F06DE-191E-4465-A3E1-D9579425868D}" type="pres">
      <dgm:prSet presAssocID="{29121D47-2A69-4BF7-9602-0E4B868EDF84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BADBA428-A5DA-45C0-B310-D63AC90C4034}" type="pres">
      <dgm:prSet presAssocID="{29121D47-2A69-4BF7-9602-0E4B868EDF84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E35518-616D-4248-A129-B8BEF0870EA2}" type="pres">
      <dgm:prSet presAssocID="{29121D47-2A69-4BF7-9602-0E4B868EDF84}" presName="negativeSpace" presStyleCnt="0"/>
      <dgm:spPr/>
    </dgm:pt>
    <dgm:pt modelId="{DA28D2CB-E3C0-4F89-9CD9-657C3D9ACC05}" type="pres">
      <dgm:prSet presAssocID="{29121D47-2A69-4BF7-9602-0E4B868EDF84}" presName="childText" presStyleLbl="conFgAcc1" presStyleIdx="1" presStyleCnt="4">
        <dgm:presLayoutVars>
          <dgm:bulletEnabled val="1"/>
        </dgm:presLayoutVars>
      </dgm:prSet>
      <dgm:spPr/>
    </dgm:pt>
    <dgm:pt modelId="{BC3FC3EC-2354-4687-9D1E-FF45A40BC43E}" type="pres">
      <dgm:prSet presAssocID="{48A804C8-5954-40C2-9F6A-2C925842254E}" presName="spaceBetweenRectangles" presStyleCnt="0"/>
      <dgm:spPr/>
    </dgm:pt>
    <dgm:pt modelId="{142E3F50-17A8-4BCE-A94F-A2A45F4167F9}" type="pres">
      <dgm:prSet presAssocID="{43257069-C8EE-44EE-B223-8E381A65656F}" presName="parentLin" presStyleCnt="0"/>
      <dgm:spPr/>
    </dgm:pt>
    <dgm:pt modelId="{300E942C-0AC7-4D91-9CC3-3F76AD835AAF}" type="pres">
      <dgm:prSet presAssocID="{43257069-C8EE-44EE-B223-8E381A65656F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C9B8E3B5-5A8D-4882-94B6-4E6DEA69C8F1}" type="pres">
      <dgm:prSet presAssocID="{43257069-C8EE-44EE-B223-8E381A65656F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B60C50-3378-452C-829B-CD18990E8FA5}" type="pres">
      <dgm:prSet presAssocID="{43257069-C8EE-44EE-B223-8E381A65656F}" presName="negativeSpace" presStyleCnt="0"/>
      <dgm:spPr/>
    </dgm:pt>
    <dgm:pt modelId="{E65E50E4-84FC-480F-A9CE-8E3D22C494F7}" type="pres">
      <dgm:prSet presAssocID="{43257069-C8EE-44EE-B223-8E381A65656F}" presName="childText" presStyleLbl="conFgAcc1" presStyleIdx="2" presStyleCnt="4">
        <dgm:presLayoutVars>
          <dgm:bulletEnabled val="1"/>
        </dgm:presLayoutVars>
      </dgm:prSet>
      <dgm:spPr/>
    </dgm:pt>
    <dgm:pt modelId="{2441C59F-1E05-4E34-B53C-43FEA0EA9620}" type="pres">
      <dgm:prSet presAssocID="{B85E61D9-0322-4085-B021-025E73419ED1}" presName="spaceBetweenRectangles" presStyleCnt="0"/>
      <dgm:spPr/>
    </dgm:pt>
    <dgm:pt modelId="{FA3E3C83-EFF2-49BA-8197-45A63E8221F2}" type="pres">
      <dgm:prSet presAssocID="{ED3276F0-41E9-41D6-AFF7-6EC8948086FA}" presName="parentLin" presStyleCnt="0"/>
      <dgm:spPr/>
    </dgm:pt>
    <dgm:pt modelId="{38C0B3C9-BCEB-421F-9E48-654AB14599E9}" type="pres">
      <dgm:prSet presAssocID="{ED3276F0-41E9-41D6-AFF7-6EC8948086FA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79852CF5-A941-4067-B156-87E81CB29DAD}" type="pres">
      <dgm:prSet presAssocID="{ED3276F0-41E9-41D6-AFF7-6EC8948086FA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EB72ED-8FA4-4305-A13B-A06E960BE6DC}" type="pres">
      <dgm:prSet presAssocID="{ED3276F0-41E9-41D6-AFF7-6EC8948086FA}" presName="negativeSpace" presStyleCnt="0"/>
      <dgm:spPr/>
    </dgm:pt>
    <dgm:pt modelId="{0978BAE8-435B-4137-B65E-AEE033B6EA89}" type="pres">
      <dgm:prSet presAssocID="{ED3276F0-41E9-41D6-AFF7-6EC8948086FA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2FC06545-750F-4E84-A58E-5DC55D771891}" type="presOf" srcId="{29121D47-2A69-4BF7-9602-0E4B868EDF84}" destId="{3F3F06DE-191E-4465-A3E1-D9579425868D}" srcOrd="0" destOrd="0" presId="urn:microsoft.com/office/officeart/2005/8/layout/list1"/>
    <dgm:cxn modelId="{6B2B6D01-114A-4AF1-B8CD-278CC267BC34}" type="presOf" srcId="{ED3276F0-41E9-41D6-AFF7-6EC8948086FA}" destId="{38C0B3C9-BCEB-421F-9E48-654AB14599E9}" srcOrd="0" destOrd="0" presId="urn:microsoft.com/office/officeart/2005/8/layout/list1"/>
    <dgm:cxn modelId="{8ACBCF40-09DB-46E5-B002-F15EB2B8A6BC}" type="presOf" srcId="{29121D47-2A69-4BF7-9602-0E4B868EDF84}" destId="{BADBA428-A5DA-45C0-B310-D63AC90C4034}" srcOrd="1" destOrd="0" presId="urn:microsoft.com/office/officeart/2005/8/layout/list1"/>
    <dgm:cxn modelId="{142599EC-2530-4D8C-A069-9DB824B1612D}" srcId="{23C5E747-E4C3-401C-B1CE-C3F7842447D7}" destId="{B92DF12A-3BB4-4563-A661-48715E10AB1D}" srcOrd="0" destOrd="0" parTransId="{311C3185-0B3E-48A4-B2DD-638D2821F548}" sibTransId="{B31A156C-97A0-4E13-B72C-30C9DE159A79}"/>
    <dgm:cxn modelId="{38DC1D93-1C62-4F69-B593-F21AA921834E}" srcId="{23C5E747-E4C3-401C-B1CE-C3F7842447D7}" destId="{ED3276F0-41E9-41D6-AFF7-6EC8948086FA}" srcOrd="3" destOrd="0" parTransId="{7B1A7A11-42E9-4874-916F-0716854B6FD7}" sibTransId="{AC8F0890-604F-4B96-9AD3-2B9205084A81}"/>
    <dgm:cxn modelId="{698CA668-8745-47F1-A240-2D63F3D29A69}" type="presOf" srcId="{B92DF12A-3BB4-4563-A661-48715E10AB1D}" destId="{049A13B5-BCCC-46AD-94E6-FFA4ED7A875A}" srcOrd="1" destOrd="0" presId="urn:microsoft.com/office/officeart/2005/8/layout/list1"/>
    <dgm:cxn modelId="{E8F7E6BA-76CD-47E2-B731-227248C7F43C}" type="presOf" srcId="{ED3276F0-41E9-41D6-AFF7-6EC8948086FA}" destId="{79852CF5-A941-4067-B156-87E81CB29DAD}" srcOrd="1" destOrd="0" presId="urn:microsoft.com/office/officeart/2005/8/layout/list1"/>
    <dgm:cxn modelId="{B38BE10C-CA05-44D5-B4F8-BD9E71D10422}" srcId="{23C5E747-E4C3-401C-B1CE-C3F7842447D7}" destId="{43257069-C8EE-44EE-B223-8E381A65656F}" srcOrd="2" destOrd="0" parTransId="{BB4B9A64-D07B-4AE3-BF2F-A33133EE398D}" sibTransId="{B85E61D9-0322-4085-B021-025E73419ED1}"/>
    <dgm:cxn modelId="{56024E55-BBD3-486F-B8EB-C4358521277D}" srcId="{23C5E747-E4C3-401C-B1CE-C3F7842447D7}" destId="{29121D47-2A69-4BF7-9602-0E4B868EDF84}" srcOrd="1" destOrd="0" parTransId="{5F721966-6814-48D2-9DA1-9A698B72956A}" sibTransId="{48A804C8-5954-40C2-9F6A-2C925842254E}"/>
    <dgm:cxn modelId="{E24016D7-EBC5-4D1E-BA49-924A07278536}" type="presOf" srcId="{43257069-C8EE-44EE-B223-8E381A65656F}" destId="{C9B8E3B5-5A8D-4882-94B6-4E6DEA69C8F1}" srcOrd="1" destOrd="0" presId="urn:microsoft.com/office/officeart/2005/8/layout/list1"/>
    <dgm:cxn modelId="{9DA3E84C-7FBE-43C1-8D6A-7EEAB74F828B}" type="presOf" srcId="{B92DF12A-3BB4-4563-A661-48715E10AB1D}" destId="{E48098D6-441A-45AC-902C-7BB12BF2550B}" srcOrd="0" destOrd="0" presId="urn:microsoft.com/office/officeart/2005/8/layout/list1"/>
    <dgm:cxn modelId="{829CFD91-058F-4EC6-8348-47A5146F7B7F}" type="presOf" srcId="{23C5E747-E4C3-401C-B1CE-C3F7842447D7}" destId="{7CD75429-3F7F-4D72-AC3F-C3C215BB9C58}" srcOrd="0" destOrd="0" presId="urn:microsoft.com/office/officeart/2005/8/layout/list1"/>
    <dgm:cxn modelId="{D03D9BB5-63C6-4261-B213-64AEEA33E523}" type="presOf" srcId="{43257069-C8EE-44EE-B223-8E381A65656F}" destId="{300E942C-0AC7-4D91-9CC3-3F76AD835AAF}" srcOrd="0" destOrd="0" presId="urn:microsoft.com/office/officeart/2005/8/layout/list1"/>
    <dgm:cxn modelId="{4836E6FF-CD60-42A2-9A62-957D17A978E3}" type="presParOf" srcId="{7CD75429-3F7F-4D72-AC3F-C3C215BB9C58}" destId="{D4CD5E23-8C61-464F-B878-69F075F75667}" srcOrd="0" destOrd="0" presId="urn:microsoft.com/office/officeart/2005/8/layout/list1"/>
    <dgm:cxn modelId="{FB1E7906-DA62-4E6A-996F-29792FF6739D}" type="presParOf" srcId="{D4CD5E23-8C61-464F-B878-69F075F75667}" destId="{E48098D6-441A-45AC-902C-7BB12BF2550B}" srcOrd="0" destOrd="0" presId="urn:microsoft.com/office/officeart/2005/8/layout/list1"/>
    <dgm:cxn modelId="{ABE0B72A-5B0A-40EA-889C-3AF432C50922}" type="presParOf" srcId="{D4CD5E23-8C61-464F-B878-69F075F75667}" destId="{049A13B5-BCCC-46AD-94E6-FFA4ED7A875A}" srcOrd="1" destOrd="0" presId="urn:microsoft.com/office/officeart/2005/8/layout/list1"/>
    <dgm:cxn modelId="{7384D71B-7EEE-4C33-AF75-28922DDE9647}" type="presParOf" srcId="{7CD75429-3F7F-4D72-AC3F-C3C215BB9C58}" destId="{13833729-EF12-48CF-B3F2-091AB34DF23A}" srcOrd="1" destOrd="0" presId="urn:microsoft.com/office/officeart/2005/8/layout/list1"/>
    <dgm:cxn modelId="{026AA64C-929B-4162-8630-391970B1FA5A}" type="presParOf" srcId="{7CD75429-3F7F-4D72-AC3F-C3C215BB9C58}" destId="{494FBE42-8E69-4533-B586-EF8FF1BEADB0}" srcOrd="2" destOrd="0" presId="urn:microsoft.com/office/officeart/2005/8/layout/list1"/>
    <dgm:cxn modelId="{CA067AE6-FCFA-4C83-856E-72EA962DE9C8}" type="presParOf" srcId="{7CD75429-3F7F-4D72-AC3F-C3C215BB9C58}" destId="{5B7B31A9-48AA-443F-A02D-A0A348070957}" srcOrd="3" destOrd="0" presId="urn:microsoft.com/office/officeart/2005/8/layout/list1"/>
    <dgm:cxn modelId="{25386167-1F55-4682-B494-0231BD4F0393}" type="presParOf" srcId="{7CD75429-3F7F-4D72-AC3F-C3C215BB9C58}" destId="{712725AC-D2B6-48D1-9CA7-E764A1982275}" srcOrd="4" destOrd="0" presId="urn:microsoft.com/office/officeart/2005/8/layout/list1"/>
    <dgm:cxn modelId="{681D0A7A-7FDD-44F0-B8BA-5F7D644708F6}" type="presParOf" srcId="{712725AC-D2B6-48D1-9CA7-E764A1982275}" destId="{3F3F06DE-191E-4465-A3E1-D9579425868D}" srcOrd="0" destOrd="0" presId="urn:microsoft.com/office/officeart/2005/8/layout/list1"/>
    <dgm:cxn modelId="{0EB73748-0BF2-4D2F-9108-81B8919F396D}" type="presParOf" srcId="{712725AC-D2B6-48D1-9CA7-E764A1982275}" destId="{BADBA428-A5DA-45C0-B310-D63AC90C4034}" srcOrd="1" destOrd="0" presId="urn:microsoft.com/office/officeart/2005/8/layout/list1"/>
    <dgm:cxn modelId="{1E368B1B-380C-4F22-ADDF-E407451C076A}" type="presParOf" srcId="{7CD75429-3F7F-4D72-AC3F-C3C215BB9C58}" destId="{92E35518-616D-4248-A129-B8BEF0870EA2}" srcOrd="5" destOrd="0" presId="urn:microsoft.com/office/officeart/2005/8/layout/list1"/>
    <dgm:cxn modelId="{5D66788C-E83A-4AA1-AC8B-CDD0D2F7BA99}" type="presParOf" srcId="{7CD75429-3F7F-4D72-AC3F-C3C215BB9C58}" destId="{DA28D2CB-E3C0-4F89-9CD9-657C3D9ACC05}" srcOrd="6" destOrd="0" presId="urn:microsoft.com/office/officeart/2005/8/layout/list1"/>
    <dgm:cxn modelId="{2ED761AB-6401-4539-8CF1-6BAE6818D1AC}" type="presParOf" srcId="{7CD75429-3F7F-4D72-AC3F-C3C215BB9C58}" destId="{BC3FC3EC-2354-4687-9D1E-FF45A40BC43E}" srcOrd="7" destOrd="0" presId="urn:microsoft.com/office/officeart/2005/8/layout/list1"/>
    <dgm:cxn modelId="{924A1948-928E-4978-A7A0-161AF6AFE9D7}" type="presParOf" srcId="{7CD75429-3F7F-4D72-AC3F-C3C215BB9C58}" destId="{142E3F50-17A8-4BCE-A94F-A2A45F4167F9}" srcOrd="8" destOrd="0" presId="urn:microsoft.com/office/officeart/2005/8/layout/list1"/>
    <dgm:cxn modelId="{5C8549AD-C116-45C6-BC88-5AC6586460D5}" type="presParOf" srcId="{142E3F50-17A8-4BCE-A94F-A2A45F4167F9}" destId="{300E942C-0AC7-4D91-9CC3-3F76AD835AAF}" srcOrd="0" destOrd="0" presId="urn:microsoft.com/office/officeart/2005/8/layout/list1"/>
    <dgm:cxn modelId="{4BC19976-1018-4AB3-A2CE-3FF1F651CB8A}" type="presParOf" srcId="{142E3F50-17A8-4BCE-A94F-A2A45F4167F9}" destId="{C9B8E3B5-5A8D-4882-94B6-4E6DEA69C8F1}" srcOrd="1" destOrd="0" presId="urn:microsoft.com/office/officeart/2005/8/layout/list1"/>
    <dgm:cxn modelId="{FCCA3C17-043A-4DCE-A8BE-E3097F7920BB}" type="presParOf" srcId="{7CD75429-3F7F-4D72-AC3F-C3C215BB9C58}" destId="{DAB60C50-3378-452C-829B-CD18990E8FA5}" srcOrd="9" destOrd="0" presId="urn:microsoft.com/office/officeart/2005/8/layout/list1"/>
    <dgm:cxn modelId="{336F3328-8C49-4669-8C29-0271AD8AA173}" type="presParOf" srcId="{7CD75429-3F7F-4D72-AC3F-C3C215BB9C58}" destId="{E65E50E4-84FC-480F-A9CE-8E3D22C494F7}" srcOrd="10" destOrd="0" presId="urn:microsoft.com/office/officeart/2005/8/layout/list1"/>
    <dgm:cxn modelId="{3E3DC24F-A22D-41FB-9ACD-7F562CA3BD93}" type="presParOf" srcId="{7CD75429-3F7F-4D72-AC3F-C3C215BB9C58}" destId="{2441C59F-1E05-4E34-B53C-43FEA0EA9620}" srcOrd="11" destOrd="0" presId="urn:microsoft.com/office/officeart/2005/8/layout/list1"/>
    <dgm:cxn modelId="{42F4E250-BF12-40A2-9DA9-B7BA638647AB}" type="presParOf" srcId="{7CD75429-3F7F-4D72-AC3F-C3C215BB9C58}" destId="{FA3E3C83-EFF2-49BA-8197-45A63E8221F2}" srcOrd="12" destOrd="0" presId="urn:microsoft.com/office/officeart/2005/8/layout/list1"/>
    <dgm:cxn modelId="{36622B93-E0A6-4FB9-BF78-D65D887893E4}" type="presParOf" srcId="{FA3E3C83-EFF2-49BA-8197-45A63E8221F2}" destId="{38C0B3C9-BCEB-421F-9E48-654AB14599E9}" srcOrd="0" destOrd="0" presId="urn:microsoft.com/office/officeart/2005/8/layout/list1"/>
    <dgm:cxn modelId="{E662F691-AF95-49EA-B573-496DFDE3339E}" type="presParOf" srcId="{FA3E3C83-EFF2-49BA-8197-45A63E8221F2}" destId="{79852CF5-A941-4067-B156-87E81CB29DAD}" srcOrd="1" destOrd="0" presId="urn:microsoft.com/office/officeart/2005/8/layout/list1"/>
    <dgm:cxn modelId="{305FE313-20FE-43B2-B704-D27B2490E3A6}" type="presParOf" srcId="{7CD75429-3F7F-4D72-AC3F-C3C215BB9C58}" destId="{56EB72ED-8FA4-4305-A13B-A06E960BE6DC}" srcOrd="13" destOrd="0" presId="urn:microsoft.com/office/officeart/2005/8/layout/list1"/>
    <dgm:cxn modelId="{702B35A8-5C6C-48A9-9E88-7D7181305F54}" type="presParOf" srcId="{7CD75429-3F7F-4D72-AC3F-C3C215BB9C58}" destId="{0978BAE8-435B-4137-B65E-AEE033B6EA89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4FBE42-8E69-4533-B586-EF8FF1BEADB0}">
      <dsp:nvSpPr>
        <dsp:cNvPr id="0" name=""/>
        <dsp:cNvSpPr/>
      </dsp:nvSpPr>
      <dsp:spPr>
        <a:xfrm>
          <a:off x="0" y="268000"/>
          <a:ext cx="5832648" cy="4032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9A13B5-BCCC-46AD-94E6-FFA4ED7A875A}">
      <dsp:nvSpPr>
        <dsp:cNvPr id="0" name=""/>
        <dsp:cNvSpPr/>
      </dsp:nvSpPr>
      <dsp:spPr>
        <a:xfrm>
          <a:off x="291632" y="31840"/>
          <a:ext cx="4082853" cy="4723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4322" tIns="0" rIns="154322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На внешкольном уровне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314689" y="54897"/>
        <a:ext cx="4036739" cy="426206"/>
      </dsp:txXfrm>
    </dsp:sp>
    <dsp:sp modelId="{DA28D2CB-E3C0-4F89-9CD9-657C3D9ACC05}">
      <dsp:nvSpPr>
        <dsp:cNvPr id="0" name=""/>
        <dsp:cNvSpPr/>
      </dsp:nvSpPr>
      <dsp:spPr>
        <a:xfrm>
          <a:off x="0" y="993760"/>
          <a:ext cx="5832648" cy="4032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DBA428-A5DA-45C0-B310-D63AC90C4034}">
      <dsp:nvSpPr>
        <dsp:cNvPr id="0" name=""/>
        <dsp:cNvSpPr/>
      </dsp:nvSpPr>
      <dsp:spPr>
        <a:xfrm>
          <a:off x="291632" y="757600"/>
          <a:ext cx="4082853" cy="4723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4322" tIns="0" rIns="154322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На школьном уровне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314689" y="780657"/>
        <a:ext cx="4036739" cy="426206"/>
      </dsp:txXfrm>
    </dsp:sp>
    <dsp:sp modelId="{E65E50E4-84FC-480F-A9CE-8E3D22C494F7}">
      <dsp:nvSpPr>
        <dsp:cNvPr id="0" name=""/>
        <dsp:cNvSpPr/>
      </dsp:nvSpPr>
      <dsp:spPr>
        <a:xfrm>
          <a:off x="0" y="1719520"/>
          <a:ext cx="5832648" cy="4032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B8E3B5-5A8D-4882-94B6-4E6DEA69C8F1}">
      <dsp:nvSpPr>
        <dsp:cNvPr id="0" name=""/>
        <dsp:cNvSpPr/>
      </dsp:nvSpPr>
      <dsp:spPr>
        <a:xfrm>
          <a:off x="291632" y="1483360"/>
          <a:ext cx="4082853" cy="4723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4322" tIns="0" rIns="154322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На уровне класса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314689" y="1506417"/>
        <a:ext cx="4036739" cy="426206"/>
      </dsp:txXfrm>
    </dsp:sp>
    <dsp:sp modelId="{0978BAE8-435B-4137-B65E-AEE033B6EA89}">
      <dsp:nvSpPr>
        <dsp:cNvPr id="0" name=""/>
        <dsp:cNvSpPr/>
      </dsp:nvSpPr>
      <dsp:spPr>
        <a:xfrm>
          <a:off x="0" y="2445280"/>
          <a:ext cx="5832648" cy="4032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852CF5-A941-4067-B156-87E81CB29DAD}">
      <dsp:nvSpPr>
        <dsp:cNvPr id="0" name=""/>
        <dsp:cNvSpPr/>
      </dsp:nvSpPr>
      <dsp:spPr>
        <a:xfrm>
          <a:off x="291632" y="2209120"/>
          <a:ext cx="4082853" cy="4723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4322" tIns="0" rIns="154322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На индивидуальном уровне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314689" y="2232177"/>
        <a:ext cx="4036739" cy="4262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8F52F-BF26-4D15-A8BF-6AE88A74D043}" type="datetimeFigureOut">
              <a:rPr lang="ru-RU" smtClean="0"/>
              <a:t>21.06.2022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C6B993-8E1F-4F96-8ABB-E76A7747EB9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8F52F-BF26-4D15-A8BF-6AE88A74D043}" type="datetimeFigureOut">
              <a:rPr lang="ru-RU" smtClean="0"/>
              <a:t>21.06.2022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6B993-8E1F-4F96-8ABB-E76A7747EB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8F52F-BF26-4D15-A8BF-6AE88A74D043}" type="datetimeFigureOut">
              <a:rPr lang="ru-RU" smtClean="0"/>
              <a:t>21.06.2022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6B993-8E1F-4F96-8ABB-E76A7747EB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8F52F-BF26-4D15-A8BF-6AE88A74D043}" type="datetimeFigureOut">
              <a:rPr lang="ru-RU" smtClean="0"/>
              <a:t>21.06.2022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6B993-8E1F-4F96-8ABB-E76A7747EB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8F52F-BF26-4D15-A8BF-6AE88A74D043}" type="datetimeFigureOut">
              <a:rPr lang="ru-RU" smtClean="0"/>
              <a:t>21.06.2022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6B993-8E1F-4F96-8ABB-E76A7747EB96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8F52F-BF26-4D15-A8BF-6AE88A74D043}" type="datetimeFigureOut">
              <a:rPr lang="ru-RU" smtClean="0"/>
              <a:t>21.06.2022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6B993-8E1F-4F96-8ABB-E76A7747EB9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8F52F-BF26-4D15-A8BF-6AE88A74D043}" type="datetimeFigureOut">
              <a:rPr lang="ru-RU" smtClean="0"/>
              <a:t>21.06.2022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6B993-8E1F-4F96-8ABB-E76A7747EB96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8F52F-BF26-4D15-A8BF-6AE88A74D043}" type="datetimeFigureOut">
              <a:rPr lang="ru-RU" smtClean="0"/>
              <a:t>21.06.2022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6B993-8E1F-4F96-8ABB-E76A7747EB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8F52F-BF26-4D15-A8BF-6AE88A74D043}" type="datetimeFigureOut">
              <a:rPr lang="ru-RU" smtClean="0"/>
              <a:t>21.06.2022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6B993-8E1F-4F96-8ABB-E76A7747EB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8F52F-BF26-4D15-A8BF-6AE88A74D043}" type="datetimeFigureOut">
              <a:rPr lang="ru-RU" smtClean="0"/>
              <a:t>21.06.2022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6B993-8E1F-4F96-8ABB-E76A7747EB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8F52F-BF26-4D15-A8BF-6AE88A74D043}" type="datetimeFigureOut">
              <a:rPr lang="ru-RU" smtClean="0"/>
              <a:t>21.06.2022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6B993-8E1F-4F96-8ABB-E76A7747EB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A9C8F52F-BF26-4D15-A8BF-6AE88A74D043}" type="datetimeFigureOut">
              <a:rPr lang="ru-RU" smtClean="0"/>
              <a:t>21.06.2022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A4C6B993-8E1F-4F96-8ABB-E76A7747EB96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9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13.jpeg"/><Relationship Id="rId5" Type="http://schemas.openxmlformats.org/officeDocument/2006/relationships/diagramColors" Target="../diagrams/colors1.xml"/><Relationship Id="rId10" Type="http://schemas.openxmlformats.org/officeDocument/2006/relationships/image" Target="../media/image12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700808"/>
            <a:ext cx="8928992" cy="1811287"/>
          </a:xfrm>
        </p:spPr>
        <p:txBody>
          <a:bodyPr/>
          <a:lstStyle/>
          <a:p>
            <a:r>
              <a:rPr lang="ru-RU" sz="4000" b="1" dirty="0">
                <a:effectLst/>
              </a:rPr>
              <a:t>Возможности реализации духовно-нравственного </a:t>
            </a:r>
            <a:r>
              <a:rPr lang="ru-RU" sz="4000" b="1" dirty="0" smtClean="0">
                <a:effectLst/>
              </a:rPr>
              <a:t>направления </a:t>
            </a:r>
            <a:r>
              <a:rPr lang="ru-RU" sz="4000" b="1" dirty="0">
                <a:effectLst/>
              </a:rPr>
              <a:t>в современных условиях в  ОО</a:t>
            </a:r>
            <a:endParaRPr lang="ru-RU" sz="3800" b="1" dirty="0">
              <a:solidFill>
                <a:schemeClr val="tx1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51520" y="4725144"/>
            <a:ext cx="8640960" cy="1872208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b="1" dirty="0" smtClean="0">
                <a:solidFill>
                  <a:schemeClr val="tx1"/>
                </a:solidFill>
              </a:rPr>
              <a:t>Шумилина Татьяна Олеговна</a:t>
            </a:r>
            <a:r>
              <a:rPr lang="ru-RU" dirty="0" smtClean="0">
                <a:solidFill>
                  <a:schemeClr val="tx1"/>
                </a:solidFill>
              </a:rPr>
              <a:t>,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2100" i="1" dirty="0">
                <a:solidFill>
                  <a:schemeClr val="tx1"/>
                </a:solidFill>
              </a:rPr>
              <a:t>к</a:t>
            </a:r>
            <a:r>
              <a:rPr lang="ru-RU" sz="2100" i="1" dirty="0" smtClean="0">
                <a:solidFill>
                  <a:schemeClr val="tx1"/>
                </a:solidFill>
              </a:rPr>
              <a:t>андидат педагогических наук, доцент,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2100" i="1" dirty="0" smtClean="0">
                <a:solidFill>
                  <a:schemeClr val="tx1"/>
                </a:solidFill>
              </a:rPr>
              <a:t>Почетный работник общего образования,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2100" i="1" dirty="0" smtClean="0">
                <a:solidFill>
                  <a:schemeClr val="tx1"/>
                </a:solidFill>
              </a:rPr>
              <a:t>заведующий кафедрой педагогического менеджмента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2100" i="1" dirty="0" smtClean="0">
                <a:solidFill>
                  <a:schemeClr val="tx1"/>
                </a:solidFill>
              </a:rPr>
              <a:t>ГАОУ ДПО ВО «Владимирский институт развития образования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2100" i="1" dirty="0" smtClean="0">
                <a:solidFill>
                  <a:schemeClr val="tx1"/>
                </a:solidFill>
              </a:rPr>
              <a:t>имени Л.И. Новиковой»</a:t>
            </a:r>
            <a:endParaRPr lang="ru-RU" sz="21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64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dengirasprodaja.ru/img/p/1/44920-large_defaul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095254"/>
            <a:ext cx="1922956" cy="1406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836712"/>
          </a:xfrm>
        </p:spPr>
        <p:txBody>
          <a:bodyPr/>
          <a:lstStyle/>
          <a:p>
            <a:r>
              <a:rPr lang="ru-RU" sz="3600" b="1" dirty="0">
                <a:solidFill>
                  <a:srgbClr val="C00000"/>
                </a:solidFill>
              </a:rPr>
              <a:t>Модуль </a:t>
            </a:r>
            <a:r>
              <a:rPr lang="ru-RU" sz="3600" b="1" dirty="0" smtClean="0">
                <a:solidFill>
                  <a:srgbClr val="C00000"/>
                </a:solidFill>
              </a:rPr>
              <a:t>«Работа с родителями»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11559" y="1153093"/>
            <a:ext cx="3362672" cy="9144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Родительские собрания</a:t>
            </a:r>
            <a:endParaRPr lang="ru-RU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2796" y="3340226"/>
            <a:ext cx="38685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Кто такие хорошие родители?</a:t>
            </a:r>
          </a:p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Семейный календарь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384500" y="1610293"/>
            <a:ext cx="4392488" cy="237626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chemeClr val="tx2">
                    <a:lumMod val="50000"/>
                  </a:schemeClr>
                </a:solidFill>
              </a:rPr>
              <a:t>Приказ Департамента образования администрации Владимирской области от 30.04.2015 № </a:t>
            </a:r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</a:rPr>
              <a:t>421</a:t>
            </a:r>
          </a:p>
          <a:p>
            <a:pPr algn="ctr"/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</a:rPr>
              <a:t>«О </a:t>
            </a:r>
            <a:r>
              <a:rPr lang="ru-RU" sz="2000" b="1" i="1" dirty="0">
                <a:solidFill>
                  <a:schemeClr val="tx2">
                    <a:lumMod val="50000"/>
                  </a:schemeClr>
                </a:solidFill>
              </a:rPr>
              <a:t>введении регионального курса «Основы семейной жизни</a:t>
            </a:r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</a:rPr>
              <a:t>»</a:t>
            </a:r>
            <a:endParaRPr lang="ru-RU" sz="20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788024" y="4500265"/>
            <a:ext cx="4172683" cy="174766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Участие родителей в жизнедеятельности школы</a:t>
            </a:r>
          </a:p>
        </p:txBody>
      </p:sp>
      <p:pic>
        <p:nvPicPr>
          <p:cNvPr id="9" name="Рисунок 8"/>
          <p:cNvPicPr/>
          <p:nvPr/>
        </p:nvPicPr>
        <p:blipFill>
          <a:blip r:embed="rId3"/>
          <a:stretch>
            <a:fillRect/>
          </a:stretch>
        </p:blipFill>
        <p:spPr>
          <a:xfrm>
            <a:off x="297274" y="4221088"/>
            <a:ext cx="1779820" cy="2557073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2257888" y="4345462"/>
            <a:ext cx="22067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Книга для чтения «Православие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на земле Владимирской: история, культура, нравственность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»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1728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106025"/>
            <a:ext cx="3744416" cy="2490037"/>
          </a:xfrm>
          <a:prstGeom prst="rect">
            <a:avLst/>
          </a:prstGeom>
          <a:noFill/>
          <a:ln w="57150">
            <a:solidFill>
              <a:srgbClr val="00206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836712"/>
          </a:xfrm>
        </p:spPr>
        <p:txBody>
          <a:bodyPr/>
          <a:lstStyle/>
          <a:p>
            <a:r>
              <a:rPr lang="ru-RU" sz="3600" b="1" dirty="0">
                <a:solidFill>
                  <a:srgbClr val="C00000"/>
                </a:solidFill>
              </a:rPr>
              <a:t>Модуль «Профориентация»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1520" y="1268760"/>
            <a:ext cx="6336704" cy="18002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b="1" dirty="0">
                <a:solidFill>
                  <a:srgbClr val="C00000"/>
                </a:solidFill>
              </a:rPr>
              <a:t>Федеральный закон от 29 декабря 2012 г. </a:t>
            </a:r>
            <a:r>
              <a:rPr lang="ru-RU" altLang="ru-RU" b="1" dirty="0" smtClean="0">
                <a:solidFill>
                  <a:srgbClr val="C00000"/>
                </a:solidFill>
              </a:rPr>
              <a:t>№ </a:t>
            </a:r>
            <a:r>
              <a:rPr lang="ru-RU" altLang="ru-RU" b="1" dirty="0">
                <a:solidFill>
                  <a:srgbClr val="C00000"/>
                </a:solidFill>
              </a:rPr>
              <a:t>273-ФЗ </a:t>
            </a:r>
            <a:br>
              <a:rPr lang="ru-RU" altLang="ru-RU" b="1" dirty="0">
                <a:solidFill>
                  <a:srgbClr val="C00000"/>
                </a:solidFill>
              </a:rPr>
            </a:br>
            <a:r>
              <a:rPr lang="ru-RU" altLang="ru-RU" b="1" dirty="0" smtClean="0">
                <a:solidFill>
                  <a:srgbClr val="C00000"/>
                </a:solidFill>
              </a:rPr>
              <a:t>«Об </a:t>
            </a:r>
            <a:r>
              <a:rPr lang="ru-RU" altLang="ru-RU" b="1" dirty="0">
                <a:solidFill>
                  <a:srgbClr val="C00000"/>
                </a:solidFill>
              </a:rPr>
              <a:t>образовании в Российской </a:t>
            </a:r>
            <a:r>
              <a:rPr lang="ru-RU" altLang="ru-RU" b="1" dirty="0" smtClean="0">
                <a:solidFill>
                  <a:srgbClr val="C00000"/>
                </a:solidFill>
              </a:rPr>
              <a:t>Федерации»</a:t>
            </a:r>
          </a:p>
          <a:p>
            <a:pPr algn="ctr"/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</a:rPr>
              <a:t>Статья </a:t>
            </a:r>
            <a:r>
              <a:rPr lang="ru-RU" sz="2200" b="1" dirty="0">
                <a:solidFill>
                  <a:schemeClr val="tx2">
                    <a:lumMod val="50000"/>
                  </a:schemeClr>
                </a:solidFill>
              </a:rPr>
              <a:t>19. Духовные образовательные организации</a:t>
            </a:r>
            <a:endParaRPr lang="ru-RU" sz="2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419872" y="3303498"/>
            <a:ext cx="5256584" cy="120243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Духовные учебные заведения Русской Православной Церкви</a:t>
            </a:r>
          </a:p>
        </p:txBody>
      </p:sp>
    </p:spTree>
    <p:extLst>
      <p:ext uri="{BB962C8B-B14F-4D97-AF65-F5344CB8AC3E}">
        <p14:creationId xmlns:p14="http://schemas.microsoft.com/office/powerpoint/2010/main" val="25723116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6856" y="404664"/>
            <a:ext cx="8229600" cy="83671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3200" b="1" dirty="0" smtClean="0">
                <a:solidFill>
                  <a:srgbClr val="C00000"/>
                </a:solidFill>
              </a:rPr>
              <a:t>Модуль</a:t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3600" b="1" dirty="0" smtClean="0">
                <a:solidFill>
                  <a:srgbClr val="C00000"/>
                </a:solidFill>
              </a:rPr>
              <a:t>«Ключевые общешкольные дела»</a:t>
            </a:r>
            <a:endParaRPr lang="ru-RU" sz="3600" b="1" dirty="0">
              <a:solidFill>
                <a:srgbClr val="C00000"/>
              </a:solidFill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470861206"/>
              </p:ext>
            </p:extLst>
          </p:nvPr>
        </p:nvGraphicFramePr>
        <p:xfrm>
          <a:off x="467544" y="1556792"/>
          <a:ext cx="5832648" cy="2880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8" descr="https://avatars.mds.yandex.net/get-zen_doc/1906877/pub_5d933cffecfb8000b10a6765_5d933d37b5e99200b07957fa/scale_120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6313" y="1412776"/>
            <a:ext cx="2401057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s://mklnr.su/uploads/posts/2017-03/1489470193_1000wm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21391"/>
            <a:ext cx="2780103" cy="1812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www.culture.ru/storage/images/383aefa6dfbed02a8c5925e1ac9ed8df/2fb9d6f50b22fe95b316f3fe6865cdde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721391"/>
            <a:ext cx="2718421" cy="1808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xn--154-8cd3cgu2f.xn--p1ai/wp-content/uploads/2020/11/941d89b83e110515d251866cd1fdc54b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6900" y="3209223"/>
            <a:ext cx="2270469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yandex-images.clstorage.net/f48Wy2j16/107ad1JK2/aQYUh2HOL8xZK4XVVqb58UrWa-mHNKpTsS2fMUVm8A6uKnk_F86CLdS5XF7cf-vepo1-vHaPTOSgi05Atr3nvi1PCKpJoiONPXLgyRNjlKEL61as6m3eK9hBg2kgI4Eawkc5Fq6Xgmzl9A0LcGv_ytox1jAPXvBUbXqe7VuUtt4pUjjWFKbXaV1T5UEDNpVtC-I7tZ-gem6xIUdIzTp8W9LK-RuP0o4oQVQdp0EGUgMCkSagDxYU7OF2vgEn3L76rcoFJox--0T1wwXZo9Z16b9Gn6FjvLYaLd2jiNnWRPvC4tGfM1qyLFkULd8VRioDDlUKAEd2lNyFHqqRp7AqJgXSQUq85r_Q0asFDUfaFYmbircl22ya0h1911g9Qnw78uIp0y-SpjhN2P0XMR6CKzpJhrAnHgjkZe6ijQuo1l7t6jFG2EZ7XOHHvdUPouFdt4ZLafsY_vo1NRMETV44e94aYb_nCvpoxXi5N4Gi7oMWDe54B_Js4DE6vv1P7JZ-XcpxDvxm85xpm5mBn7LhhW92h1WfOJYibV3L-KGSKBumVv3TWwbWSKV4kYexAlInLkGCpJsKwFzF1jp9t5iaRgFygWoAbkOMhV-ZTQfO7dlHrttll6BqqoWxw7jBUvBHehL1j7_yDsCh4FXbzZrqJw4Zbty3nsjsLeYiDd9EFm4J6m3S9G7r0FGb0flfdmF1Fz6r2Q_Eoh4Rhe9kaaLcG95eLbNnaoqscaDh90WO-jMqfRJkyxKIIOUero1bKCJKmS4dItBumxidI7UpSwYF-YPyo103wC4KNX1XbJEiVJMiBvE77_p68PX8VfvpEmJL-kEK6DcWENQBPkJ1sygWfulibea4prectact0S9aHf0j_k_V4wz2frnZu0j1Oti_-vpxR6diOugBoGU3BZI6zzrp7rxD2oiMbTYmZXOoDoK1Ck3e7LaHTIWrLSWjUq15q16LMXP4ctqZfScIfV4w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1606" y="4941565"/>
            <a:ext cx="2270469" cy="1637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06341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b="1" dirty="0" smtClean="0">
                <a:solidFill>
                  <a:schemeClr val="tx2">
                    <a:lumMod val="50000"/>
                  </a:schemeClr>
                </a:solidFill>
              </a:rPr>
              <a:t>Воспитание успешно,</a:t>
            </a:r>
          </a:p>
          <a:p>
            <a:pPr marL="0" indent="0" algn="ctr">
              <a:buNone/>
            </a:pPr>
            <a:r>
              <a:rPr lang="ru-RU" sz="4400" b="1" dirty="0" smtClean="0">
                <a:solidFill>
                  <a:schemeClr val="tx2">
                    <a:lumMod val="50000"/>
                  </a:schemeClr>
                </a:solidFill>
              </a:rPr>
              <a:t> если оно системно</a:t>
            </a:r>
          </a:p>
          <a:p>
            <a:pPr marL="0" indent="0" algn="ctr">
              <a:buNone/>
            </a:pPr>
            <a:endParaRPr lang="ru-RU" sz="3200" b="1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 algn="r">
              <a:buNone/>
            </a:pPr>
            <a:r>
              <a:rPr lang="ru-RU" sz="3200" b="1" i="1" dirty="0" smtClean="0">
                <a:solidFill>
                  <a:schemeClr val="tx2">
                    <a:lumMod val="50000"/>
                  </a:schemeClr>
                </a:solidFill>
              </a:rPr>
              <a:t>Л.И. Новикова</a:t>
            </a:r>
            <a:endParaRPr lang="ru-RU" sz="32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689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854968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</a:pPr>
            <a:r>
              <a:rPr lang="ru-RU" altLang="ru-RU" sz="2400" b="1" dirty="0" smtClean="0">
                <a:solidFill>
                  <a:srgbClr val="C00000"/>
                </a:solidFill>
              </a:rPr>
              <a:t>Федеральный закон от 29 декабря 2012 г. № 273-ФЗ </a:t>
            </a:r>
            <a:br>
              <a:rPr lang="ru-RU" altLang="ru-RU" sz="2400" b="1" dirty="0" smtClean="0">
                <a:solidFill>
                  <a:srgbClr val="C00000"/>
                </a:solidFill>
              </a:rPr>
            </a:br>
            <a:r>
              <a:rPr lang="ru-RU" altLang="ru-RU" sz="2400" b="1" dirty="0" smtClean="0">
                <a:solidFill>
                  <a:srgbClr val="C00000"/>
                </a:solidFill>
              </a:rPr>
              <a:t>"Об образовании в Российской Федерации"</a:t>
            </a:r>
          </a:p>
        </p:txBody>
      </p:sp>
      <p:sp>
        <p:nvSpPr>
          <p:cNvPr id="7171" name="Содержимое 2"/>
          <p:cNvSpPr>
            <a:spLocks noGrp="1"/>
          </p:cNvSpPr>
          <p:nvPr>
            <p:ph idx="1"/>
          </p:nvPr>
        </p:nvSpPr>
        <p:spPr>
          <a:xfrm>
            <a:off x="483386" y="1844824"/>
            <a:ext cx="8229600" cy="4758109"/>
          </a:xfrm>
        </p:spPr>
        <p:txBody>
          <a:bodyPr>
            <a:normAutofit fontScale="92500" lnSpcReduction="10000"/>
          </a:bodyPr>
          <a:lstStyle/>
          <a:p>
            <a:pPr algn="just" eaLnBrk="1" hangingPunct="1"/>
            <a:r>
              <a:rPr lang="ru-RU" altLang="ru-RU" b="1" dirty="0" smtClean="0">
                <a:solidFill>
                  <a:schemeClr val="tx1"/>
                </a:solidFill>
              </a:rPr>
              <a:t>Статья </a:t>
            </a:r>
            <a:r>
              <a:rPr lang="ru-RU" altLang="ru-RU" b="1" dirty="0" smtClean="0">
                <a:solidFill>
                  <a:schemeClr val="tx1"/>
                </a:solidFill>
              </a:rPr>
              <a:t>2, </a:t>
            </a:r>
            <a:r>
              <a:rPr lang="ru-RU" altLang="ru-RU" b="1" dirty="0" smtClean="0">
                <a:solidFill>
                  <a:schemeClr val="tx1"/>
                </a:solidFill>
              </a:rPr>
              <a:t>пункт 2</a:t>
            </a:r>
          </a:p>
          <a:p>
            <a:pPr algn="just">
              <a:buNone/>
            </a:pPr>
            <a:r>
              <a:rPr lang="ru-RU" altLang="ru-RU" b="1" dirty="0" smtClean="0">
                <a:solidFill>
                  <a:schemeClr val="tx1"/>
                </a:solidFill>
              </a:rPr>
              <a:t>	</a:t>
            </a:r>
            <a:r>
              <a:rPr lang="ru-RU" altLang="ru-RU" sz="1800" b="1" dirty="0" smtClean="0">
                <a:solidFill>
                  <a:schemeClr val="tx1"/>
                </a:solidFill>
              </a:rPr>
              <a:t>Воспитание</a:t>
            </a:r>
            <a:r>
              <a:rPr lang="ru-RU" altLang="ru-RU" sz="1800" dirty="0" smtClean="0">
                <a:solidFill>
                  <a:schemeClr val="tx1"/>
                </a:solidFill>
              </a:rPr>
              <a:t> - </a:t>
            </a:r>
            <a:r>
              <a:rPr lang="ru-RU" sz="1800" dirty="0">
                <a:solidFill>
                  <a:schemeClr val="tx1"/>
                </a:solidFill>
              </a:rPr>
              <a:t>деятельность, направленная на развитие личности, создание условий для самоопределения и социализации обучающихся на основе </a:t>
            </a:r>
            <a:r>
              <a:rPr lang="ru-RU" sz="2000" b="1" dirty="0">
                <a:solidFill>
                  <a:schemeClr val="tx1"/>
                </a:solidFill>
              </a:rPr>
              <a:t>социокультурных, духовно-нравственных ценностей и принятых в российском обществе правил и норм поведения</a:t>
            </a:r>
            <a:r>
              <a:rPr lang="ru-RU" sz="1800" dirty="0">
                <a:solidFill>
                  <a:schemeClr val="tx1"/>
                </a:solidFill>
              </a:rPr>
              <a:t> в интересах человека, семьи, общества и государства, формирование у обучающихся чувства патриотизма, гражданственности, уважения к памяти защитников Отечества и подвигам Героев Отечества, закону и правопорядку, человеку труда и старшему поколению, взаимного уважения, бережного отношения к культурному наследию и традициям многонационального народа Российской Федерации, природе и окружающей </a:t>
            </a:r>
            <a:r>
              <a:rPr lang="ru-RU" sz="1800" dirty="0" smtClean="0">
                <a:solidFill>
                  <a:schemeClr val="tx1"/>
                </a:solidFill>
              </a:rPr>
              <a:t>среде</a:t>
            </a:r>
          </a:p>
          <a:p>
            <a:pPr algn="just">
              <a:buNone/>
            </a:pPr>
            <a:endParaRPr lang="ru-RU" altLang="ru-RU" b="1" dirty="0" smtClean="0">
              <a:solidFill>
                <a:schemeClr val="tx1"/>
              </a:solidFill>
            </a:endParaRPr>
          </a:p>
          <a:p>
            <a:pPr algn="just" eaLnBrk="1" hangingPunct="1"/>
            <a:r>
              <a:rPr lang="ru-RU" altLang="ru-RU" b="1" dirty="0" smtClean="0">
                <a:solidFill>
                  <a:schemeClr val="tx1"/>
                </a:solidFill>
              </a:rPr>
              <a:t>Статья 47, пункт 6</a:t>
            </a:r>
          </a:p>
          <a:p>
            <a:pPr algn="just" eaLnBrk="1" hangingPunct="1">
              <a:buFont typeface="Wingdings 2" pitchFamily="18" charset="2"/>
              <a:buNone/>
            </a:pPr>
            <a:r>
              <a:rPr lang="ru-RU" altLang="ru-RU" dirty="0" smtClean="0">
                <a:solidFill>
                  <a:schemeClr val="tx1"/>
                </a:solidFill>
              </a:rPr>
              <a:t>	</a:t>
            </a:r>
            <a:r>
              <a:rPr lang="ru-RU" altLang="ru-RU" sz="1800" b="1" dirty="0" smtClean="0">
                <a:solidFill>
                  <a:schemeClr val="tx1"/>
                </a:solidFill>
              </a:rPr>
              <a:t>Трудовая функция педагога – </a:t>
            </a:r>
            <a:r>
              <a:rPr lang="ru-RU" altLang="ru-RU" sz="1800" dirty="0" smtClean="0">
                <a:solidFill>
                  <a:schemeClr val="tx1"/>
                </a:solidFill>
              </a:rPr>
              <a:t>воспитательная работа</a:t>
            </a:r>
          </a:p>
        </p:txBody>
      </p:sp>
    </p:spTree>
    <p:extLst>
      <p:ext uri="{BB962C8B-B14F-4D97-AF65-F5344CB8AC3E}">
        <p14:creationId xmlns:p14="http://schemas.microsoft.com/office/powerpoint/2010/main" val="1191413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854968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</a:pPr>
            <a:r>
              <a:rPr lang="ru-RU" altLang="ru-RU" sz="2400" b="1" dirty="0" smtClean="0">
                <a:solidFill>
                  <a:srgbClr val="C00000"/>
                </a:solidFill>
              </a:rPr>
              <a:t>Федеральный закон от 29 декабря 2012 г. № 273-ФЗ </a:t>
            </a:r>
            <a:br>
              <a:rPr lang="ru-RU" altLang="ru-RU" sz="2400" b="1" dirty="0" smtClean="0">
                <a:solidFill>
                  <a:srgbClr val="C00000"/>
                </a:solidFill>
              </a:rPr>
            </a:br>
            <a:r>
              <a:rPr lang="ru-RU" altLang="ru-RU" sz="2400" b="1" dirty="0" smtClean="0">
                <a:solidFill>
                  <a:srgbClr val="C00000"/>
                </a:solidFill>
              </a:rPr>
              <a:t>"Об образовании в Российской Федерации"</a:t>
            </a:r>
          </a:p>
        </p:txBody>
      </p:sp>
      <p:sp>
        <p:nvSpPr>
          <p:cNvPr id="7171" name="Содержимое 2"/>
          <p:cNvSpPr>
            <a:spLocks noGrp="1"/>
          </p:cNvSpPr>
          <p:nvPr>
            <p:ph idx="1"/>
          </p:nvPr>
        </p:nvSpPr>
        <p:spPr>
          <a:xfrm>
            <a:off x="483386" y="1844824"/>
            <a:ext cx="8229600" cy="4758109"/>
          </a:xfrm>
        </p:spPr>
        <p:txBody>
          <a:bodyPr>
            <a:normAutofit/>
          </a:bodyPr>
          <a:lstStyle/>
          <a:p>
            <a:pPr algn="just" eaLnBrk="1" hangingPunct="1"/>
            <a:r>
              <a:rPr lang="ru-RU" altLang="ru-RU" b="1" dirty="0" smtClean="0">
                <a:solidFill>
                  <a:schemeClr val="tx1"/>
                </a:solidFill>
              </a:rPr>
              <a:t>Статья </a:t>
            </a:r>
            <a:r>
              <a:rPr lang="ru-RU" altLang="ru-RU" b="1" dirty="0" smtClean="0">
                <a:solidFill>
                  <a:schemeClr val="tx1"/>
                </a:solidFill>
              </a:rPr>
              <a:t>28, </a:t>
            </a:r>
            <a:r>
              <a:rPr lang="ru-RU" altLang="ru-RU" b="1" dirty="0" smtClean="0">
                <a:solidFill>
                  <a:schemeClr val="tx1"/>
                </a:solidFill>
              </a:rPr>
              <a:t>пункт </a:t>
            </a:r>
            <a:r>
              <a:rPr lang="ru-RU" altLang="ru-RU" b="1" dirty="0" smtClean="0">
                <a:solidFill>
                  <a:schemeClr val="tx1"/>
                </a:solidFill>
              </a:rPr>
              <a:t>3</a:t>
            </a:r>
            <a:endParaRPr lang="ru-RU" altLang="ru-RU" b="1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ru-RU" b="1" dirty="0">
                <a:solidFill>
                  <a:schemeClr val="tx1"/>
                </a:solidFill>
              </a:rPr>
              <a:t>К компетенции образовательной организации в установленной сфере деятельности относятся</a:t>
            </a:r>
            <a:r>
              <a:rPr lang="ru-RU" b="1" dirty="0" smtClean="0">
                <a:solidFill>
                  <a:schemeClr val="tx1"/>
                </a:solidFill>
              </a:rPr>
              <a:t>:</a:t>
            </a:r>
            <a:endParaRPr lang="ru-RU" altLang="ru-RU" b="1" dirty="0" smtClean="0">
              <a:solidFill>
                <a:schemeClr val="tx1"/>
              </a:solidFill>
            </a:endParaRPr>
          </a:p>
          <a:p>
            <a:pPr marL="536575" indent="-536575" algn="just">
              <a:buNone/>
            </a:pPr>
            <a:r>
              <a:rPr lang="ru-RU" sz="1800" dirty="0" smtClean="0">
                <a:solidFill>
                  <a:schemeClr val="tx1"/>
                </a:solidFill>
              </a:rPr>
              <a:t>6</a:t>
            </a:r>
            <a:r>
              <a:rPr lang="ru-RU" sz="1800" dirty="0">
                <a:solidFill>
                  <a:schemeClr val="tx1"/>
                </a:solidFill>
              </a:rPr>
              <a:t>) разработка и утверждение образовательных программ образовательной </a:t>
            </a:r>
            <a:r>
              <a:rPr lang="ru-RU" sz="1800" dirty="0" smtClean="0">
                <a:solidFill>
                  <a:schemeClr val="tx1"/>
                </a:solidFill>
              </a:rPr>
              <a:t>организации</a:t>
            </a:r>
          </a:p>
          <a:p>
            <a:pPr marL="536575" indent="-536575" algn="just">
              <a:buNone/>
            </a:pPr>
            <a:endParaRPr lang="ru-RU" sz="1800" dirty="0" smtClean="0">
              <a:solidFill>
                <a:schemeClr val="tx1"/>
              </a:solidFill>
            </a:endParaRPr>
          </a:p>
          <a:p>
            <a:pPr algn="just"/>
            <a:r>
              <a:rPr lang="ru-RU" altLang="ru-RU" b="1" dirty="0">
                <a:solidFill>
                  <a:schemeClr val="tx1"/>
                </a:solidFill>
              </a:rPr>
              <a:t>Статья </a:t>
            </a:r>
            <a:r>
              <a:rPr lang="ru-RU" altLang="ru-RU" b="1" dirty="0" smtClean="0">
                <a:solidFill>
                  <a:schemeClr val="tx1"/>
                </a:solidFill>
              </a:rPr>
              <a:t>12, </a:t>
            </a:r>
            <a:r>
              <a:rPr lang="ru-RU" altLang="ru-RU" b="1" dirty="0">
                <a:solidFill>
                  <a:schemeClr val="tx1"/>
                </a:solidFill>
              </a:rPr>
              <a:t>пункт </a:t>
            </a:r>
            <a:r>
              <a:rPr lang="ru-RU" altLang="ru-RU" b="1" dirty="0" smtClean="0">
                <a:solidFill>
                  <a:schemeClr val="tx1"/>
                </a:solidFill>
              </a:rPr>
              <a:t>1</a:t>
            </a:r>
          </a:p>
          <a:p>
            <a:pPr marL="0" indent="0" algn="just">
              <a:buNone/>
            </a:pPr>
            <a:r>
              <a:rPr lang="ru-RU" sz="1800" b="1" dirty="0">
                <a:solidFill>
                  <a:schemeClr val="tx1"/>
                </a:solidFill>
              </a:rPr>
              <a:t>Образовательные программы определяют содержание образования. </a:t>
            </a:r>
            <a:r>
              <a:rPr lang="ru-RU" sz="1800" dirty="0">
                <a:solidFill>
                  <a:schemeClr val="tx1"/>
                </a:solidFill>
              </a:rPr>
              <a:t>Содержание образования </a:t>
            </a:r>
            <a:r>
              <a:rPr lang="ru-RU" sz="1800" dirty="0">
                <a:solidFill>
                  <a:schemeClr val="tx1"/>
                </a:solidFill>
              </a:rPr>
              <a:t>должно… </a:t>
            </a:r>
            <a:r>
              <a:rPr lang="ru-RU" sz="1800" dirty="0">
                <a:solidFill>
                  <a:schemeClr val="tx1"/>
                </a:solidFill>
              </a:rPr>
              <a:t>обеспечивать развитие способностей каждого человека, формирование и развитие его личности в соответствии с принятыми в семье и обществе </a:t>
            </a:r>
            <a:r>
              <a:rPr lang="ru-RU" sz="1800" b="1" dirty="0">
                <a:solidFill>
                  <a:schemeClr val="tx1"/>
                </a:solidFill>
              </a:rPr>
              <a:t>духовно-нравственными и социокультурными ценностями</a:t>
            </a:r>
            <a:r>
              <a:rPr lang="ru-RU" sz="1800" dirty="0">
                <a:solidFill>
                  <a:schemeClr val="tx1"/>
                </a:solidFill>
              </a:rPr>
              <a:t>.</a:t>
            </a:r>
            <a:endParaRPr lang="ru-RU" altLang="ru-RU" sz="1800" dirty="0">
              <a:solidFill>
                <a:schemeClr val="tx1"/>
              </a:solidFill>
            </a:endParaRPr>
          </a:p>
          <a:p>
            <a:pPr marL="536575" indent="-536575" algn="just">
              <a:buNone/>
            </a:pPr>
            <a:endParaRPr lang="ru-RU" altLang="ru-RU" sz="1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23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/>
              <a:t>Основная образовательная программа ОО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>
            <a:normAutofit/>
          </a:bodyPr>
          <a:lstStyle/>
          <a:p>
            <a:pPr algn="just"/>
            <a:r>
              <a:rPr lang="ru-RU" b="1" dirty="0" smtClean="0">
                <a:solidFill>
                  <a:schemeClr val="tx1"/>
                </a:solidFill>
              </a:rPr>
              <a:t>НОО: предметная </a:t>
            </a:r>
            <a:r>
              <a:rPr lang="ru-RU" b="1" dirty="0">
                <a:solidFill>
                  <a:schemeClr val="tx1"/>
                </a:solidFill>
              </a:rPr>
              <a:t>область «Основы религиозных культур и светской этики</a:t>
            </a:r>
            <a:r>
              <a:rPr lang="ru-RU" b="1" dirty="0" smtClean="0">
                <a:solidFill>
                  <a:schemeClr val="tx1"/>
                </a:solidFill>
              </a:rPr>
              <a:t>»;</a:t>
            </a:r>
          </a:p>
          <a:p>
            <a:pPr marL="0" indent="0" algn="just">
              <a:buNone/>
            </a:pPr>
            <a:endParaRPr lang="ru-RU" b="1" dirty="0">
              <a:solidFill>
                <a:schemeClr val="tx1"/>
              </a:solidFill>
            </a:endParaRPr>
          </a:p>
          <a:p>
            <a:pPr algn="just"/>
            <a:r>
              <a:rPr lang="ru-RU" b="1" dirty="0" smtClean="0">
                <a:solidFill>
                  <a:schemeClr val="tx1"/>
                </a:solidFill>
              </a:rPr>
              <a:t>ООО: предметная </a:t>
            </a:r>
            <a:r>
              <a:rPr lang="ru-RU" b="1" dirty="0">
                <a:solidFill>
                  <a:schemeClr val="tx1"/>
                </a:solidFill>
              </a:rPr>
              <a:t>область «Основы духовно-нравственной культуры </a:t>
            </a:r>
            <a:r>
              <a:rPr lang="ru-RU" b="1" dirty="0" smtClean="0">
                <a:solidFill>
                  <a:schemeClr val="tx1"/>
                </a:solidFill>
              </a:rPr>
              <a:t>народов России».</a:t>
            </a:r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sz="2000" b="1" i="1" dirty="0" smtClean="0">
                <a:solidFill>
                  <a:schemeClr val="tx1"/>
                </a:solidFill>
              </a:rPr>
              <a:t>Предметная </a:t>
            </a:r>
            <a:r>
              <a:rPr lang="ru-RU" sz="2000" b="1" i="1" dirty="0">
                <a:solidFill>
                  <a:schemeClr val="tx1"/>
                </a:solidFill>
              </a:rPr>
              <a:t>область ОДНКНР в основной школе является </a:t>
            </a:r>
            <a:r>
              <a:rPr lang="ru-RU" sz="2000" b="1" i="1" dirty="0" smtClean="0">
                <a:solidFill>
                  <a:schemeClr val="tx1"/>
                </a:solidFill>
              </a:rPr>
              <a:t>преемственной по </a:t>
            </a:r>
            <a:r>
              <a:rPr lang="ru-RU" sz="2000" b="1" i="1" dirty="0">
                <a:solidFill>
                  <a:schemeClr val="tx1"/>
                </a:solidFill>
              </a:rPr>
              <a:t>отношению к комплексному учебному курсу ОРКСЭ в начальной школе</a:t>
            </a:r>
            <a:r>
              <a:rPr lang="ru-RU" sz="2000" b="1" i="1" dirty="0" smtClean="0">
                <a:solidFill>
                  <a:schemeClr val="tx1"/>
                </a:solidFill>
              </a:rPr>
              <a:t>.</a:t>
            </a:r>
          </a:p>
          <a:p>
            <a:pPr marL="0" indent="0" algn="ctr">
              <a:buNone/>
            </a:pPr>
            <a:endParaRPr lang="ru-RU" sz="2000" dirty="0" smtClean="0"/>
          </a:p>
          <a:p>
            <a:pPr marL="0" indent="0" algn="ctr">
              <a:buNone/>
            </a:pPr>
            <a:r>
              <a:rPr lang="ru-RU" sz="2000" b="1" dirty="0" smtClean="0">
                <a:solidFill>
                  <a:srgbClr val="C00000"/>
                </a:solidFill>
              </a:rPr>
              <a:t>Письмо </a:t>
            </a:r>
            <a:r>
              <a:rPr lang="ru-RU" sz="2000" b="1" dirty="0" err="1">
                <a:solidFill>
                  <a:srgbClr val="C00000"/>
                </a:solidFill>
              </a:rPr>
              <a:t>Минобрнауки</a:t>
            </a:r>
            <a:r>
              <a:rPr lang="ru-RU" sz="2000" b="1" dirty="0">
                <a:solidFill>
                  <a:srgbClr val="C00000"/>
                </a:solidFill>
              </a:rPr>
              <a:t> России № 08-761 от 25 мая </a:t>
            </a:r>
            <a:r>
              <a:rPr lang="ru-RU" sz="2000" b="1" dirty="0" smtClean="0">
                <a:solidFill>
                  <a:srgbClr val="C00000"/>
                </a:solidFill>
              </a:rPr>
              <a:t>2015 г.</a:t>
            </a:r>
            <a:endParaRPr lang="ru-RU" sz="2000" b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ru-RU" sz="2000" b="1" i="1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ru-RU" b="1" dirty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36212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784976" cy="1600200"/>
          </a:xfrm>
        </p:spPr>
        <p:txBody>
          <a:bodyPr/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Единое содержание общего образования</a:t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en-US" sz="3200" b="1" dirty="0">
                <a:solidFill>
                  <a:srgbClr val="C00000"/>
                </a:solidFill>
              </a:rPr>
              <a:t>https://</a:t>
            </a:r>
            <a:r>
              <a:rPr lang="en-US" sz="3200" b="1" dirty="0" smtClean="0">
                <a:solidFill>
                  <a:srgbClr val="C00000"/>
                </a:solidFill>
              </a:rPr>
              <a:t>edsoo.ru/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957" y="1600200"/>
            <a:ext cx="805008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 flipV="1">
            <a:off x="251520" y="5373216"/>
            <a:ext cx="1080120" cy="432048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4701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856984" cy="1600200"/>
          </a:xfrm>
        </p:spPr>
        <p:txBody>
          <a:bodyPr/>
          <a:lstStyle/>
          <a:p>
            <a:r>
              <a:rPr lang="ru-RU" sz="3200" b="1" dirty="0">
                <a:solidFill>
                  <a:srgbClr val="C00000"/>
                </a:solidFill>
              </a:rPr>
              <a:t>Единое содержание общего образования</a:t>
            </a:r>
            <a:br>
              <a:rPr lang="ru-RU" sz="3200" b="1" dirty="0">
                <a:solidFill>
                  <a:srgbClr val="C00000"/>
                </a:solidFill>
              </a:rPr>
            </a:br>
            <a:r>
              <a:rPr lang="en-US" sz="3200" b="1" dirty="0">
                <a:solidFill>
                  <a:srgbClr val="C00000"/>
                </a:solidFill>
              </a:rPr>
              <a:t>https://edsoo.ru/</a:t>
            </a:r>
            <a:endParaRPr lang="ru-RU" sz="32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957" y="1600200"/>
            <a:ext cx="805008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3620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16632"/>
            <a:ext cx="8568952" cy="1224135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Программа воспитания. Модуль</a:t>
            </a:r>
            <a:r>
              <a:rPr lang="ru-RU" sz="3200" b="1" dirty="0" smtClean="0">
                <a:solidFill>
                  <a:srgbClr val="C00000"/>
                </a:solidFill>
              </a:rPr>
              <a:t/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3200" b="1" dirty="0" smtClean="0">
                <a:solidFill>
                  <a:srgbClr val="C00000"/>
                </a:solidFill>
              </a:rPr>
              <a:t>«Курсы внеурочной деятельности»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5" name="Picture 2" descr="http://900igr.net/up/datas/229014/0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68740"/>
            <a:ext cx="5132956" cy="3849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3707904" y="3284984"/>
            <a:ext cx="1728192" cy="1584176"/>
          </a:xfrm>
          <a:prstGeom prst="roundRect">
            <a:avLst/>
          </a:prstGeom>
          <a:solidFill>
            <a:schemeClr val="bg1">
              <a:alpha val="0"/>
            </a:schemeClr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3707904" y="5517232"/>
            <a:ext cx="3168352" cy="923330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/>
              <a:t>Уроки нравственности</a:t>
            </a:r>
          </a:p>
          <a:p>
            <a:r>
              <a:rPr lang="ru-RU" b="1" dirty="0" smtClean="0"/>
              <a:t>Капельки доброты</a:t>
            </a:r>
          </a:p>
          <a:p>
            <a:r>
              <a:rPr lang="ru-RU" b="1" dirty="0" smtClean="0"/>
              <a:t>Я в мире, мир во </a:t>
            </a:r>
            <a:r>
              <a:rPr lang="ru-RU" b="1" dirty="0" smtClean="0"/>
              <a:t>мне</a:t>
            </a:r>
            <a:endParaRPr lang="ru-RU" b="1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5690006" y="1517324"/>
            <a:ext cx="3202474" cy="3693319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altLang="ru-RU" b="1" i="1" dirty="0">
                <a:solidFill>
                  <a:schemeClr val="tx2">
                    <a:lumMod val="50000"/>
                  </a:schemeClr>
                </a:solidFill>
              </a:rPr>
              <a:t>Письмо </a:t>
            </a:r>
            <a:r>
              <a:rPr lang="ru-RU" altLang="ru-RU" b="1" i="1" dirty="0" err="1">
                <a:solidFill>
                  <a:schemeClr val="tx2">
                    <a:lumMod val="50000"/>
                  </a:schemeClr>
                </a:solidFill>
              </a:rPr>
              <a:t>Минобрнауки</a:t>
            </a:r>
            <a:r>
              <a:rPr lang="ru-RU" altLang="ru-RU" b="1" i="1" dirty="0">
                <a:solidFill>
                  <a:schemeClr val="tx2">
                    <a:lumMod val="50000"/>
                  </a:schemeClr>
                </a:solidFill>
              </a:rPr>
              <a:t> России от 18.08.2017 </a:t>
            </a:r>
            <a:endParaRPr lang="ru-RU" altLang="ru-RU" b="1" i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ru-RU" altLang="ru-RU" b="1" i="1" dirty="0" smtClean="0">
                <a:solidFill>
                  <a:schemeClr val="tx2">
                    <a:lumMod val="50000"/>
                  </a:schemeClr>
                </a:solidFill>
              </a:rPr>
              <a:t>№ </a:t>
            </a:r>
            <a:r>
              <a:rPr lang="ru-RU" altLang="ru-RU" b="1" i="1" dirty="0">
                <a:solidFill>
                  <a:schemeClr val="tx2">
                    <a:lumMod val="50000"/>
                  </a:schemeClr>
                </a:solidFill>
              </a:rPr>
              <a:t>09-1672 «О направлении Методических рекомендаций по уточнению понятия и содержания внеурочной деятельности в рамках реализации основных общеобразовательных программ, в том числе в части проектной деятельности</a:t>
            </a:r>
            <a:r>
              <a:rPr lang="ru-RU" altLang="ru-RU" b="1" i="1" dirty="0" smtClean="0">
                <a:solidFill>
                  <a:schemeClr val="tx2">
                    <a:lumMod val="50000"/>
                  </a:schemeClr>
                </a:solidFill>
              </a:rPr>
              <a:t>»</a:t>
            </a:r>
            <a:endParaRPr lang="ru-RU" altLang="ru-RU" b="1" i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3606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852704"/>
          </a:xfrm>
        </p:spPr>
        <p:txBody>
          <a:bodyPr>
            <a:normAutofit fontScale="90000"/>
          </a:bodyPr>
          <a:lstStyle/>
          <a:p>
            <a:pPr lvl="0" algn="ctr">
              <a:lnSpc>
                <a:spcPct val="100000"/>
              </a:lnSpc>
            </a:pPr>
            <a:r>
              <a:rPr lang="ru-RU" sz="3600" b="1" dirty="0" smtClean="0">
                <a:solidFill>
                  <a:srgbClr val="C00000"/>
                </a:solidFill>
              </a:rPr>
              <a:t>Программа воспитания</a:t>
            </a:r>
            <a:br>
              <a:rPr lang="ru-RU" sz="3600" b="1" dirty="0" smtClean="0">
                <a:solidFill>
                  <a:srgbClr val="C00000"/>
                </a:solidFill>
              </a:rPr>
            </a:br>
            <a:r>
              <a:rPr lang="ru-RU" sz="3600" b="1" dirty="0" smtClean="0">
                <a:solidFill>
                  <a:srgbClr val="C00000"/>
                </a:solidFill>
              </a:rPr>
              <a:t>Модуль </a:t>
            </a:r>
            <a:r>
              <a:rPr lang="ru-RU" sz="3600" b="1" dirty="0" smtClean="0">
                <a:solidFill>
                  <a:srgbClr val="C00000"/>
                </a:solidFill>
              </a:rPr>
              <a:t>«Классное руководство»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052736"/>
            <a:ext cx="8640960" cy="2376264"/>
          </a:xfrm>
          <a:ln w="57150">
            <a:solidFill>
              <a:schemeClr val="accent1"/>
            </a:solidFill>
          </a:ln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endParaRPr lang="ru-RU" sz="1400" b="1" dirty="0" smtClean="0"/>
          </a:p>
          <a:p>
            <a:pPr marL="0" indent="0" algn="ctr">
              <a:buNone/>
            </a:pPr>
            <a:r>
              <a:rPr lang="ru-RU" sz="2000" b="1" dirty="0" smtClean="0">
                <a:solidFill>
                  <a:schemeClr val="tx1"/>
                </a:solidFill>
              </a:rPr>
              <a:t>Час </a:t>
            </a:r>
            <a:r>
              <a:rPr lang="ru-RU" sz="2000" b="1" dirty="0">
                <a:solidFill>
                  <a:schemeClr val="tx1"/>
                </a:solidFill>
              </a:rPr>
              <a:t>классного </a:t>
            </a:r>
            <a:r>
              <a:rPr lang="ru-RU" sz="2000" b="1" dirty="0" smtClean="0">
                <a:solidFill>
                  <a:schemeClr val="tx1"/>
                </a:solidFill>
              </a:rPr>
              <a:t>руководителя</a:t>
            </a:r>
          </a:p>
          <a:p>
            <a:pPr marL="0" indent="0" algn="ctr">
              <a:buNone/>
            </a:pPr>
            <a:r>
              <a:rPr lang="ru-RU" sz="2000" b="1" dirty="0" smtClean="0">
                <a:solidFill>
                  <a:schemeClr val="tx1"/>
                </a:solidFill>
              </a:rPr>
              <a:t>КЛАССНЫЙ ЧАС</a:t>
            </a:r>
          </a:p>
          <a:p>
            <a:pPr algn="just">
              <a:buFontTx/>
              <a:buChar char="-"/>
            </a:pPr>
            <a:r>
              <a:rPr lang="ru-RU" sz="2000" dirty="0" smtClean="0">
                <a:solidFill>
                  <a:schemeClr val="tx1"/>
                </a:solidFill>
              </a:rPr>
              <a:t>это </a:t>
            </a:r>
            <a:r>
              <a:rPr lang="ru-RU" sz="2000" dirty="0">
                <a:solidFill>
                  <a:schemeClr val="tx1"/>
                </a:solidFill>
              </a:rPr>
              <a:t>форма воспитательной работы классного руководителя в классе, при которой ученики принимают участие в специально организованной деятельности, способствующей формированию у них системы отношений к окружающему миру</a:t>
            </a:r>
            <a:r>
              <a:rPr lang="ru-RU" sz="2000" dirty="0" smtClean="0">
                <a:solidFill>
                  <a:schemeClr val="tx1"/>
                </a:solidFill>
              </a:rPr>
              <a:t>.</a:t>
            </a:r>
          </a:p>
          <a:p>
            <a:pPr algn="just">
              <a:buFontTx/>
              <a:buChar char="-"/>
            </a:pP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79512" y="3645024"/>
            <a:ext cx="5904656" cy="21602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1600" b="1" dirty="0">
                <a:solidFill>
                  <a:schemeClr val="tx1"/>
                </a:solidFill>
              </a:rPr>
              <a:t>Распоряжение Правительства Российской Федерации от 29 мая 2015 г. № 996-р</a:t>
            </a:r>
          </a:p>
          <a:p>
            <a:pPr algn="ctr"/>
            <a:r>
              <a:rPr lang="ru-RU" altLang="ru-RU" sz="2000" b="1" dirty="0">
                <a:solidFill>
                  <a:schemeClr val="tx1"/>
                </a:solidFill>
              </a:rPr>
              <a:t>«Стратегия развития воспитания в Российской Федерации на период</a:t>
            </a:r>
          </a:p>
          <a:p>
            <a:pPr algn="ctr"/>
            <a:r>
              <a:rPr lang="ru-RU" altLang="ru-RU" sz="2000" b="1" dirty="0">
                <a:solidFill>
                  <a:schemeClr val="tx1"/>
                </a:solidFill>
              </a:rPr>
              <a:t>до 2025 года</a:t>
            </a:r>
            <a:r>
              <a:rPr lang="ru-RU" altLang="ru-RU" sz="2000" b="1" dirty="0" smtClean="0">
                <a:solidFill>
                  <a:schemeClr val="tx1"/>
                </a:solidFill>
              </a:rPr>
              <a:t>»</a:t>
            </a:r>
            <a:endParaRPr lang="ru-RU" altLang="ru-RU" sz="2000" b="1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084168" y="4217221"/>
            <a:ext cx="2592288" cy="2448272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b="1" dirty="0">
                <a:solidFill>
                  <a:schemeClr val="tx1"/>
                </a:solidFill>
              </a:rPr>
              <a:t>Духовное и нравственное воспитание детей на основе российских традиционных </a:t>
            </a:r>
            <a:r>
              <a:rPr lang="ru-RU" altLang="ru-RU" b="1" dirty="0" smtClean="0">
                <a:solidFill>
                  <a:schemeClr val="tx1"/>
                </a:solidFill>
              </a:rPr>
              <a:t>ценностей</a:t>
            </a:r>
            <a:endParaRPr lang="ru-RU" altLang="ru-RU" b="1" dirty="0">
              <a:solidFill>
                <a:schemeClr val="tx1"/>
              </a:solidFill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5580112" y="4581128"/>
            <a:ext cx="1008112" cy="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2220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>
          <a:xfrm>
            <a:off x="179512" y="548680"/>
            <a:ext cx="8786812" cy="1152525"/>
          </a:xfrm>
        </p:spPr>
        <p:txBody>
          <a:bodyPr>
            <a:normAutofit fontScale="90000"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ru-RU" altLang="ru-RU" sz="3100" b="1" dirty="0" smtClean="0">
                <a:solidFill>
                  <a:srgbClr val="C00000"/>
                </a:solidFill>
              </a:rPr>
              <a:t>Концепция духовно-нравственного развития и воспитания личности гражданина России</a:t>
            </a:r>
            <a:r>
              <a:rPr lang="ru-RU" altLang="ru-RU" sz="2400" b="1" dirty="0" smtClean="0">
                <a:solidFill>
                  <a:srgbClr val="C00000"/>
                </a:solidFill>
              </a:rPr>
              <a:t/>
            </a:r>
            <a:br>
              <a:rPr lang="ru-RU" altLang="ru-RU" sz="2400" b="1" dirty="0" smtClean="0">
                <a:solidFill>
                  <a:srgbClr val="C00000"/>
                </a:solidFill>
              </a:rPr>
            </a:br>
            <a:r>
              <a:rPr lang="ru-RU" altLang="ru-RU" sz="2400" b="1" dirty="0" smtClean="0">
                <a:solidFill>
                  <a:srgbClr val="C00000"/>
                </a:solidFill>
              </a:rPr>
              <a:t>(авт. Ф. Я. Данилюк А. М. Кондаков В. А. </a:t>
            </a:r>
            <a:r>
              <a:rPr lang="ru-RU" altLang="ru-RU" sz="2400" b="1" dirty="0" err="1" smtClean="0">
                <a:solidFill>
                  <a:srgbClr val="C00000"/>
                </a:solidFill>
              </a:rPr>
              <a:t>Тишков</a:t>
            </a:r>
            <a:r>
              <a:rPr lang="ru-RU" altLang="ru-RU" sz="2400" b="1" dirty="0" smtClean="0">
                <a:solidFill>
                  <a:srgbClr val="C00000"/>
                </a:solidFill>
              </a:rPr>
              <a:t>)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2151067"/>
            <a:ext cx="3857625" cy="4175123"/>
          </a:xfrm>
        </p:spPr>
        <p:txBody>
          <a:bodyPr>
            <a:normAutofit fontScale="92500" lnSpcReduction="10000"/>
          </a:bodyPr>
          <a:lstStyle/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400" b="1" dirty="0" smtClean="0">
                <a:solidFill>
                  <a:schemeClr val="tx1"/>
                </a:solidFill>
              </a:rPr>
              <a:t>Современный национальный воспитательный идеал </a:t>
            </a: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Tx/>
              <a:buChar char="-"/>
              <a:defRPr/>
            </a:pPr>
            <a:r>
              <a:rPr lang="ru-RU" sz="2000" dirty="0" smtClean="0">
                <a:solidFill>
                  <a:schemeClr val="tx1"/>
                </a:solidFill>
              </a:rPr>
              <a:t> это высоконравственный, творческий, компетентный гражданин России, принимающий судьбу Отечества как свою личную, осознающий ответственность за настоящее и будущее своей страны, укоренённый в духовных и культурных традициях многонационального народа  Российской Федерации</a:t>
            </a: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sz="1600" dirty="0" smtClean="0"/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sz="1600" b="1" u="sng" dirty="0" smtClean="0"/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sz="1600" dirty="0"/>
          </a:p>
        </p:txBody>
      </p:sp>
      <p:pic>
        <p:nvPicPr>
          <p:cNvPr id="32772" name="Picture 2" descr="http://40423s002.edusite.ru/images/p77_--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92080" y="2364030"/>
            <a:ext cx="2932590" cy="2883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809651" y="5373216"/>
            <a:ext cx="40655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Базовые</a:t>
            </a:r>
          </a:p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национальные ценности</a:t>
            </a:r>
            <a:endParaRPr lang="ru-RU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49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982</TotalTime>
  <Words>463</Words>
  <Application>Microsoft Office PowerPoint</Application>
  <PresentationFormat>Экран (4:3)</PresentationFormat>
  <Paragraphs>73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Исполнительная</vt:lpstr>
      <vt:lpstr>Возможности реализации духовно-нравственного направления в современных условиях в  ОО</vt:lpstr>
      <vt:lpstr>Федеральный закон от 29 декабря 2012 г. № 273-ФЗ  "Об образовании в Российской Федерации"</vt:lpstr>
      <vt:lpstr>Федеральный закон от 29 декабря 2012 г. № 273-ФЗ  "Об образовании в Российской Федерации"</vt:lpstr>
      <vt:lpstr>Основная образовательная программа ОО</vt:lpstr>
      <vt:lpstr>Единое содержание общего образования https://edsoo.ru/</vt:lpstr>
      <vt:lpstr>Единое содержание общего образования https://edsoo.ru/</vt:lpstr>
      <vt:lpstr>Программа воспитания. Модуль «Курсы внеурочной деятельности»</vt:lpstr>
      <vt:lpstr>Программа воспитания Модуль «Классное руководство»</vt:lpstr>
      <vt:lpstr>Концепция духовно-нравственного развития и воспитания личности гражданина России (авт. Ф. Я. Данилюк А. М. Кондаков В. А. Тишков)</vt:lpstr>
      <vt:lpstr>Модуль «Работа с родителями»</vt:lpstr>
      <vt:lpstr>Модуль «Профориентация»</vt:lpstr>
      <vt:lpstr>Модуль «Ключевые общешкольные дела»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Разработка программы воспитания в общеобразовательных организациях Владимирской области</dc:title>
  <dc:creator>T</dc:creator>
  <cp:lastModifiedBy>T</cp:lastModifiedBy>
  <cp:revision>82</cp:revision>
  <dcterms:created xsi:type="dcterms:W3CDTF">2020-03-09T12:20:05Z</dcterms:created>
  <dcterms:modified xsi:type="dcterms:W3CDTF">2022-06-21T02:10:08Z</dcterms:modified>
</cp:coreProperties>
</file>