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382" r:id="rId2"/>
    <p:sldId id="391" r:id="rId3"/>
    <p:sldId id="299" r:id="rId4"/>
    <p:sldId id="328" r:id="rId5"/>
    <p:sldId id="386" r:id="rId6"/>
    <p:sldId id="404" r:id="rId7"/>
    <p:sldId id="388" r:id="rId8"/>
    <p:sldId id="405" r:id="rId9"/>
    <p:sldId id="384" r:id="rId10"/>
    <p:sldId id="395" r:id="rId11"/>
    <p:sldId id="396" r:id="rId12"/>
    <p:sldId id="340" r:id="rId13"/>
    <p:sldId id="399" r:id="rId14"/>
    <p:sldId id="334" r:id="rId15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00CC"/>
    <a:srgbClr val="339966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89" autoAdjust="0"/>
  </p:normalViewPr>
  <p:slideViewPr>
    <p:cSldViewPr>
      <p:cViewPr varScale="1">
        <p:scale>
          <a:sx n="83" d="100"/>
          <a:sy n="83" d="100"/>
        </p:scale>
        <p:origin x="146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D9B36D-AFEE-4CDA-B53C-2DF585686EFC}" type="datetimeFigureOut">
              <a:rPr lang="ru-RU"/>
              <a:pPr>
                <a:defRPr/>
              </a:pPr>
              <a:t>29.11.2021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2" tIns="46241" rIns="92482" bIns="46241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2482" tIns="46241" rIns="92482" bIns="46241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A30773-9D22-4878-8DD4-B3F0AE566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5F03C-C3A9-49A7-B3DB-CD378ABAC985}" type="datetimeFigureOut">
              <a:rPr lang="ru-RU"/>
              <a:pPr>
                <a:defRPr/>
              </a:pPr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0B598-4824-47E4-9752-245300F579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82BB-8D5F-44B4-8664-ABE45A19D27B}" type="datetimeFigureOut">
              <a:rPr lang="ru-RU"/>
              <a:pPr>
                <a:defRPr/>
              </a:pPr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B9E51-4C90-4880-838D-A9F0ACB87C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BDF2F-41C1-4DD0-9C6E-BCB6AEEDB7D8}" type="datetimeFigureOut">
              <a:rPr lang="ru-RU"/>
              <a:pPr>
                <a:defRPr/>
              </a:pPr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BB985-32D7-43D7-9FE3-3EA64B1794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EAD6E-4A32-4BC0-B79A-86C85B27CAD9}" type="datetimeFigureOut">
              <a:rPr lang="ru-RU"/>
              <a:pPr>
                <a:defRPr/>
              </a:pPr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236D0-5501-4E32-8CA3-5DC4E23C0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8042A-C8BE-4E13-AA3D-411280475A03}" type="datetimeFigureOut">
              <a:rPr lang="ru-RU"/>
              <a:pPr>
                <a:defRPr/>
              </a:pPr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50CC5-E722-46A2-8778-647586F4B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01D92-5D9D-4C7E-AC48-DD786382A182}" type="datetimeFigureOut">
              <a:rPr lang="ru-RU"/>
              <a:pPr>
                <a:defRPr/>
              </a:pPr>
              <a:t>29.11.2021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2367E-AB67-4502-82E1-9988442D90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3D3CE-1912-4520-8FCB-D4D40E69BFA6}" type="datetimeFigureOut">
              <a:rPr lang="ru-RU"/>
              <a:pPr>
                <a:defRPr/>
              </a:pPr>
              <a:t>29.11.2021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3D897-C7B9-4FC5-A1DF-DC1FE6B85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FF394-F900-4593-9890-EB4E59B4B1D4}" type="datetimeFigureOut">
              <a:rPr lang="ru-RU"/>
              <a:pPr>
                <a:defRPr/>
              </a:pPr>
              <a:t>29.11.2021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FFF71-6433-4F2D-BDC4-C20FAEB330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253D3-2E01-4D57-AAC2-C58D748271EB}" type="datetimeFigureOut">
              <a:rPr lang="ru-RU"/>
              <a:pPr>
                <a:defRPr/>
              </a:pPr>
              <a:t>29.11.2021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BD053-C17F-4D1F-8522-3D36810A3F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D7D2A-C9BD-4B95-AB3A-2183FFDE881A}" type="datetimeFigureOut">
              <a:rPr lang="ru-RU"/>
              <a:pPr>
                <a:defRPr/>
              </a:pPr>
              <a:t>29.11.2021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49913-8D5D-4230-8CFA-8FA9E7D345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648C5-FE19-4DF9-A2D9-434027AF9110}" type="datetimeFigureOut">
              <a:rPr lang="ru-RU"/>
              <a:pPr>
                <a:defRPr/>
              </a:pPr>
              <a:t>29.11.2021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F8A5B-0A70-4EDE-ACC0-FACFFB707D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811B147-66FE-42A1-885D-164DAEC2C013}" type="datetimeFigureOut">
              <a:rPr lang="ru-RU"/>
              <a:pPr>
                <a:defRPr/>
              </a:pPr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1508CA9-A612-4748-9EA8-AC3AB627B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9869" y="290089"/>
            <a:ext cx="7056783" cy="79238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6600CC"/>
                </a:solidFill>
                <a:latin typeface="Times New Roman" pitchFamily="18" charset="0"/>
              </a:rPr>
              <a:t>МО учителей биологии Петушинского района</a:t>
            </a:r>
            <a:br>
              <a:rPr lang="ru-RU" sz="2000" b="1" i="1" dirty="0" smtClean="0">
                <a:solidFill>
                  <a:srgbClr val="6600CC"/>
                </a:solidFill>
                <a:latin typeface="Times New Roman" pitchFamily="18" charset="0"/>
              </a:rPr>
            </a:br>
            <a:r>
              <a:rPr lang="ru-RU" sz="2000" b="1" i="1" dirty="0" smtClean="0">
                <a:solidFill>
                  <a:srgbClr val="6600CC"/>
                </a:solidFill>
                <a:latin typeface="Times New Roman" pitchFamily="18" charset="0"/>
              </a:rPr>
              <a:t>30.11.2021г.</a:t>
            </a:r>
            <a:endParaRPr lang="ru-RU" sz="2000" dirty="0" smtClean="0">
              <a:solidFill>
                <a:srgbClr val="6600CC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1412776"/>
            <a:ext cx="6912768" cy="2900363"/>
          </a:xfrm>
          <a:solidFill>
            <a:schemeClr val="bg1"/>
          </a:solidFill>
          <a:ln w="57150">
            <a:solidFill>
              <a:srgbClr val="00B050"/>
            </a:solidFill>
          </a:ln>
        </p:spPr>
        <p:txBody>
          <a:bodyPr>
            <a:normAutofit fontScale="92500"/>
          </a:bodyPr>
          <a:lstStyle/>
          <a:p>
            <a:r>
              <a:rPr lang="ru-RU" b="1" dirty="0">
                <a:solidFill>
                  <a:srgbClr val="008000"/>
                </a:solidFill>
              </a:rPr>
              <a:t>Тема: </a:t>
            </a:r>
            <a:endParaRPr lang="ru-RU" b="1" dirty="0" smtClean="0">
              <a:solidFill>
                <a:srgbClr val="008000"/>
              </a:solidFill>
            </a:endParaRPr>
          </a:p>
          <a:p>
            <a:r>
              <a:rPr lang="ru-RU" b="1" dirty="0" smtClean="0">
                <a:solidFill>
                  <a:srgbClr val="008000"/>
                </a:solidFill>
              </a:rPr>
              <a:t>«</a:t>
            </a:r>
            <a:r>
              <a:rPr lang="ru-RU" b="1" dirty="0">
                <a:solidFill>
                  <a:srgbClr val="008000"/>
                </a:solidFill>
              </a:rPr>
              <a:t>Методические аспекты формирования функциональной грамотности школьников </a:t>
            </a:r>
            <a:r>
              <a:rPr lang="ru-RU" b="1" dirty="0" smtClean="0">
                <a:solidFill>
                  <a:srgbClr val="008000"/>
                </a:solidFill>
              </a:rPr>
              <a:t>в изучении биологии</a:t>
            </a:r>
          </a:p>
          <a:p>
            <a:r>
              <a:rPr lang="ru-RU" b="1" dirty="0" smtClean="0">
                <a:solidFill>
                  <a:srgbClr val="6600CC"/>
                </a:solidFill>
              </a:rPr>
              <a:t>«</a:t>
            </a:r>
            <a:r>
              <a:rPr lang="ru-RU" b="1" dirty="0">
                <a:solidFill>
                  <a:srgbClr val="6600CC"/>
                </a:solidFill>
              </a:rPr>
              <a:t>Учимся для жизни» </a:t>
            </a:r>
            <a:endParaRPr lang="ru-RU" dirty="0">
              <a:solidFill>
                <a:srgbClr val="6600CC"/>
              </a:solidFill>
            </a:endParaRPr>
          </a:p>
          <a:p>
            <a:endParaRPr lang="ru-RU" sz="3400" dirty="0" smtClean="0">
              <a:solidFill>
                <a:schemeClr val="hlin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9051" y="4643440"/>
            <a:ext cx="691276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150870" algn="r">
              <a:spcAft>
                <a:spcPts val="0"/>
              </a:spcAft>
            </a:pP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обучения ребенка 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состоит в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том, </a:t>
            </a:r>
            <a:endParaRPr lang="ru-RU" b="1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150870" algn="r"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тобы сделать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его способным </a:t>
            </a:r>
            <a:endParaRPr lang="ru-RU" b="1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150870" algn="r"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развиваться дальше без помощи учителя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150870" algn="r">
              <a:spcAft>
                <a:spcPts val="0"/>
              </a:spcAft>
            </a:pPr>
            <a:r>
              <a:rPr lang="ru-RU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Хаббарт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1628800"/>
            <a:ext cx="1368152" cy="1425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16632"/>
            <a:ext cx="8208912" cy="729430"/>
          </a:xfrm>
          <a:prstGeom prst="rect">
            <a:avLst/>
          </a:prstGeom>
          <a:solidFill>
            <a:schemeClr val="bg2"/>
          </a:solidFill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адания,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направленные на формирование понимания изучаемого материала.</a:t>
            </a:r>
            <a:endParaRPr lang="ru-RU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268760"/>
            <a:ext cx="8640960" cy="490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Учащимся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предлагается информация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«…Корни могут служить для запасания воды, что особенно хорошо видно на примере некоторых тропических орхидных. Наружная часть коры свисающих вниз придаточных воздушных корней этих растений состоит из крупных и пустых клеток, которые могут впитывать воду подобно губке. Во время дождя эти клетки наполняются водой, которая в них и хранится, и по мере необходимости используется растением.</a:t>
            </a:r>
            <a:endParaRPr lang="ru-RU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У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некоторых мангровых деревьев на стволах, на высоте прилива, развиваются корни, которые растут вниз и укрепившись в почве, прочно удерживают растения в мягком иле. Это ходульные корни. Они нередко встречаются и у деревьев, произрастающих на болотах, у ряда пальм, некоторых трав тропического леса и даже у кукурузы. Но наиболее эффектны ходульные корни знаменитого баньяна. Многочисленные придаточные корни баньяна растут вниз, укореняются и развивают собственную корневую систему. Благодаря этому одно дерево баньяна разрастается в целую рощу, которая может занимать площадь в несколько сотен квадратных метров».</a:t>
            </a:r>
            <a:endParaRPr lang="ru-RU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Составьте 5 -6 вопросов по данному тексту, два из которых начните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словами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«Зачем» или «Почему».</a:t>
            </a:r>
            <a:endParaRPr lang="ru-RU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88640"/>
            <a:ext cx="8000598" cy="517065"/>
          </a:xfrm>
          <a:prstGeom prst="rect">
            <a:avLst/>
          </a:prstGeom>
          <a:solidFill>
            <a:schemeClr val="bg2"/>
          </a:solidFill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Практические </a:t>
            </a:r>
            <a:r>
              <a:rPr lang="ru-RU" sz="24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</a:t>
            </a:r>
            <a:r>
              <a:rPr lang="ru-RU" sz="2400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постановка </a:t>
            </a:r>
            <a:r>
              <a:rPr 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эксперимента</a:t>
            </a:r>
            <a:endParaRPr lang="ru-RU" sz="2400" dirty="0">
              <a:solidFill>
                <a:srgbClr val="008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340768"/>
            <a:ext cx="7416824" cy="4233467"/>
          </a:xfrm>
          <a:prstGeom prst="rect">
            <a:avLst/>
          </a:prstGeom>
          <a:solidFill>
            <a:schemeClr val="bg2"/>
          </a:solidFill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Учитель взял два стакана. В один насыпал на 1/3 сухих семян, а в другой столько же семян того же растения, но прорастающих. Поставил в стаканы термометры, закрепил их вертикально ватой, отметил, что температура одинаковая, и оставил до следующего дня. 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Пронаблюдав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действия учителя, сделайте записи, в которых отразите цель опыта, материалы и оборудование для его проведения, методику постановки, наблюдения за ходом опыта, учет результатов.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Запишите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предположительные выводы и сравните их с полученными по окончании опыта, сформулированными в классе.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Запишите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верные выводы. </a:t>
            </a: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Попробуйте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провести подобный опыт. </a:t>
            </a: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Какие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знания вам пригодились при выполнении данного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задания?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332656"/>
            <a:ext cx="7704856" cy="517065"/>
          </a:xfrm>
          <a:prstGeom prst="rect">
            <a:avLst/>
          </a:prstGeom>
          <a:solidFill>
            <a:schemeClr val="bg2"/>
          </a:solidFill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  <a:r>
              <a:rPr 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</a:t>
            </a:r>
            <a:r>
              <a:rPr lang="ru-RU" sz="24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направленные на развитие </a:t>
            </a:r>
            <a:r>
              <a:rPr 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внимания</a:t>
            </a:r>
            <a:endParaRPr lang="ru-RU" sz="2400" dirty="0">
              <a:solidFill>
                <a:srgbClr val="008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268760"/>
            <a:ext cx="8136904" cy="391491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Перепишите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предложения, вставив, пропущенные слова (используйте слова – подсказки, приведенные в скобках). Вставленные слова подчеркните.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Фотосинтез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протекает в (хлоропластах, митохондриях). </a:t>
            </a: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этом углекислый газ (поглощается, выделяется), кислород (поглощается, выделяется), а органические вещества (расходуются, накапливаются) и масса растения (увеличивается, уменьшается). При фотосинтезе растение (накапливает, расходует) энергию, необходимую для его жизнедеятельности. </a:t>
            </a: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Задайте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вопросы по данному тексту.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02329"/>
            <a:ext cx="7852363" cy="750975"/>
          </a:xfrm>
          <a:prstGeom prst="rect">
            <a:avLst/>
          </a:prstGeom>
          <a:solidFill>
            <a:schemeClr val="bg2"/>
          </a:solidFill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Задания, направленные на умение формулировать выводы, </a:t>
            </a:r>
            <a:r>
              <a:rPr lang="ru-RU" sz="2000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доказательства</a:t>
            </a:r>
            <a:endParaRPr lang="ru-RU" sz="2000" dirty="0">
              <a:solidFill>
                <a:srgbClr val="008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674018"/>
              </p:ext>
            </p:extLst>
          </p:nvPr>
        </p:nvGraphicFramePr>
        <p:xfrm>
          <a:off x="179512" y="2996952"/>
          <a:ext cx="4680520" cy="3535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382206487"/>
                    </a:ext>
                  </a:extLst>
                </a:gridCol>
              </a:tblGrid>
              <a:tr h="2103268">
                <a:tc>
                  <a:txBody>
                    <a:bodyPr/>
                    <a:lstStyle/>
                    <a:p>
                      <a:pPr marL="38100" marR="38100" indent="142875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Учёный поместил свечу под герметический стеклянный колпак, и через непродолжительное время свеча погасла. В тот момент объяснить прекращение горения свечи ученый не смог.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61110641"/>
                  </a:ext>
                </a:extLst>
              </a:tr>
              <a:tr h="1432191">
                <a:tc>
                  <a:txBody>
                    <a:bodyPr/>
                    <a:lstStyle/>
                    <a:p>
                      <a:pPr marL="38100" marR="38100" indent="142875"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  Предположите, почему Д. Пристли не смог объяснить причину, по которой свеча погасла.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4700017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9" y="1065007"/>
            <a:ext cx="8640960" cy="175432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42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42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Растениям кроме воды и минеральных солей требуются углерод, азот и многие другие химические элементы, необходимые для построения органических веществ, являющихся основой любого растительного организма.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42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Началом изучения процессов образования органических веществ у растений стали опыты Д. Пристли (1733–1804).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42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Рисунок 1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96952"/>
            <a:ext cx="3600400" cy="221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27584" y="333375"/>
            <a:ext cx="740201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Заключение 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99592" y="1196752"/>
            <a:ext cx="7056784" cy="3888432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marL="0" indent="447675" algn="ctr">
              <a:lnSpc>
                <a:spcPct val="80000"/>
              </a:lnSpc>
              <a:buFont typeface="Arial" charset="0"/>
              <a:buNone/>
            </a:pPr>
            <a:r>
              <a:rPr lang="ru-RU" sz="1500" b="1" dirty="0" smtClean="0"/>
              <a:t/>
            </a:r>
            <a:br>
              <a:rPr lang="ru-RU" sz="1500" b="1" dirty="0" smtClean="0"/>
            </a:br>
            <a:r>
              <a:rPr lang="ru-RU" sz="1800" dirty="0" smtClean="0"/>
              <a:t>  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Любой урок – имеет огромный потенциал для решения новых задач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47675" algn="ctr">
              <a:lnSpc>
                <a:spcPct val="80000"/>
              </a:lnSpc>
              <a:buFont typeface="Arial" charset="0"/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7675" algn="ctr">
              <a:lnSpc>
                <a:spcPct val="80000"/>
              </a:lnSpc>
              <a:buFont typeface="Arial" charset="0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Неоспоримо одно:  он должен быть жизненным, одушевленным личностью педагога!</a:t>
            </a:r>
          </a:p>
          <a:p>
            <a:pPr marL="0" indent="447675" algn="ctr">
              <a:lnSpc>
                <a:spcPct val="80000"/>
              </a:lnSpc>
              <a:buFont typeface="Arial" charset="0"/>
              <a:buNone/>
            </a:pPr>
            <a:endParaRPr lang="ru-RU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47675" algn="ctr">
              <a:lnSpc>
                <a:spcPct val="80000"/>
              </a:lnSpc>
              <a:buFont typeface="Arial" charset="0"/>
              <a:buNone/>
            </a:pPr>
            <a:endParaRPr lang="ru-RU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47675" algn="ctr">
              <a:lnSpc>
                <a:spcPct val="80000"/>
              </a:lnSpc>
              <a:buFont typeface="Arial" charset="0"/>
              <a:buNone/>
            </a:pPr>
            <a:r>
              <a:rPr lang="ru-RU" sz="2000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Хоть выйди ты не в белый свет,</a:t>
            </a:r>
          </a:p>
          <a:p>
            <a:pPr marL="0" indent="447675" algn="ctr">
              <a:lnSpc>
                <a:spcPct val="80000"/>
              </a:lnSpc>
              <a:buFont typeface="Arial" charset="0"/>
              <a:buNone/>
            </a:pPr>
            <a:r>
              <a:rPr lang="ru-RU" sz="2000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 в поле за околицей, —</a:t>
            </a:r>
          </a:p>
          <a:p>
            <a:pPr marL="0" indent="447675" algn="ctr">
              <a:lnSpc>
                <a:spcPct val="80000"/>
              </a:lnSpc>
              <a:buFont typeface="Arial" charset="0"/>
              <a:buNone/>
            </a:pPr>
            <a:r>
              <a:rPr lang="ru-RU" sz="2000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Пока идешь за кем-то вслед,</a:t>
            </a:r>
          </a:p>
          <a:p>
            <a:pPr marL="0" indent="447675" algn="ctr">
              <a:lnSpc>
                <a:spcPct val="80000"/>
              </a:lnSpc>
              <a:buFont typeface="Arial" charset="0"/>
              <a:buNone/>
            </a:pPr>
            <a:r>
              <a:rPr lang="ru-RU" sz="2000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Дорога не запомнится.</a:t>
            </a:r>
          </a:p>
          <a:p>
            <a:pPr marL="0" indent="447675" algn="ctr">
              <a:lnSpc>
                <a:spcPct val="80000"/>
              </a:lnSpc>
              <a:buFont typeface="Arial" charset="0"/>
              <a:buNone/>
            </a:pPr>
            <a:r>
              <a:rPr lang="ru-RU" sz="2000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Зато, куда б ты ни попал</a:t>
            </a:r>
          </a:p>
          <a:p>
            <a:pPr marL="0" indent="447675" algn="ctr">
              <a:lnSpc>
                <a:spcPct val="80000"/>
              </a:lnSpc>
              <a:buFont typeface="Arial" charset="0"/>
              <a:buNone/>
            </a:pPr>
            <a:r>
              <a:rPr lang="ru-RU" sz="2000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 по какой распутице,</a:t>
            </a:r>
          </a:p>
          <a:p>
            <a:pPr marL="0" indent="447675" algn="ctr">
              <a:lnSpc>
                <a:spcPct val="80000"/>
              </a:lnSpc>
              <a:buFont typeface="Arial" charset="0"/>
              <a:buNone/>
            </a:pPr>
            <a:r>
              <a:rPr lang="ru-RU" sz="2000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Дорога та, что сам искал,</a:t>
            </a:r>
          </a:p>
          <a:p>
            <a:pPr marL="0" indent="447675" algn="ctr">
              <a:lnSpc>
                <a:spcPct val="80000"/>
              </a:lnSpc>
              <a:buFont typeface="Arial" charset="0"/>
              <a:buNone/>
            </a:pPr>
            <a:r>
              <a:rPr lang="ru-RU" sz="2000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Вовек не позабудется.</a:t>
            </a:r>
          </a:p>
          <a:p>
            <a:pPr marL="0" indent="447675" algn="ctr">
              <a:lnSpc>
                <a:spcPct val="80000"/>
              </a:lnSpc>
              <a:buFont typeface="Arial" charset="0"/>
              <a:buNone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Н.Рыленков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7675">
              <a:lnSpc>
                <a:spcPct val="80000"/>
              </a:lnSpc>
            </a:pPr>
            <a:endParaRPr lang="ru-RU" sz="15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5661248"/>
            <a:ext cx="6840760" cy="83099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Презентацию подготовила: Максимова Е.И., руководитель РМО учителей биологии</a:t>
            </a:r>
            <a:r>
              <a:rPr lang="ru-RU" sz="16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209" y="142564"/>
            <a:ext cx="6480720" cy="2308324"/>
          </a:xfrm>
          <a:prstGeom prst="rect">
            <a:avLst/>
          </a:prstGeom>
          <a:solidFill>
            <a:schemeClr val="bg1"/>
          </a:solidFill>
          <a:ln w="38100">
            <a:solidFill>
              <a:srgbClr val="3399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сегодняшний день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главными функциональными качествами личности </a:t>
            </a: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являются:</a:t>
            </a:r>
          </a:p>
          <a:p>
            <a:pPr algn="ctr"/>
            <a:endParaRPr lang="ru-RU" b="1" dirty="0" smtClean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способность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творчески мыслить и находить нестандартные решения</a:t>
            </a: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инициативность, </a:t>
            </a:r>
            <a:endParaRPr lang="ru-RU" b="1" dirty="0" smtClean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выбирать профессиональный путь, </a:t>
            </a:r>
            <a:endParaRPr lang="ru-RU" b="1" dirty="0" smtClean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готовность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обучаться в течение всей жизни. </a:t>
            </a:r>
            <a:endParaRPr lang="ru-RU" b="1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2575322"/>
            <a:ext cx="5724128" cy="1200329"/>
          </a:xfrm>
          <a:prstGeom prst="rect">
            <a:avLst/>
          </a:prstGeom>
          <a:solidFill>
            <a:schemeClr val="bg2"/>
          </a:solidFill>
          <a:ln w="28575">
            <a:solidFill>
              <a:srgbClr val="3399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Грамотность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это уровень образованности человека, способность использовать основные способы познавательной деятельности через восприятие и передачу информации. </a:t>
            </a:r>
            <a:endParaRPr lang="ru-RU" b="1" dirty="0">
              <a:solidFill>
                <a:srgbClr val="6600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2209" y="3955294"/>
            <a:ext cx="7110536" cy="25853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339966"/>
            </a:solidFill>
          </a:ln>
        </p:spPr>
        <p:txBody>
          <a:bodyPr wrap="square">
            <a:spAutoFit/>
          </a:bodyPr>
          <a:lstStyle/>
          <a:p>
            <a:pPr indent="540385" algn="just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Функциональная грамотность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способность человека вступать в отношения с внешней средой и максимально быстро адаптироваться и функционировать в ней. </a:t>
            </a:r>
            <a:endParaRPr lang="ru-RU" b="1" dirty="0" smtClean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just">
              <a:spcAft>
                <a:spcPts val="0"/>
              </a:spcAft>
            </a:pPr>
            <a:endParaRPr lang="ru-RU" b="1" dirty="0" smtClean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just">
              <a:spcAft>
                <a:spcPts val="0"/>
              </a:spcAft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процессах обучения и образования во все времена было важно связать эффективно полученные знания в дальнейшей жизнедеятельности человека, что давало возможность подрастающему поколению гармонично войти в общество, стать полноправным ее членом. </a:t>
            </a:r>
            <a:endParaRPr lang="ru-RU" sz="1600" b="1" dirty="0">
              <a:solidFill>
                <a:srgbClr val="6600C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963669">
            <a:off x="6922259" y="620688"/>
            <a:ext cx="2027700" cy="923330"/>
          </a:xfrm>
          <a:prstGeom prst="rect">
            <a:avLst/>
          </a:prstGeom>
          <a:solidFill>
            <a:srgbClr val="FFFF00"/>
          </a:solidFill>
          <a:ln w="38100"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Функциональная грамотность – это…?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116632"/>
            <a:ext cx="1080121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331640" y="129603"/>
            <a:ext cx="7416824" cy="4247317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ФУНКЦИОНАЛЬНАЯ ГРАМОТНОСТЬ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понятие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метапредметное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 поэтому она формируется при изучении разных школьных дисциплин и имеет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разнообразные формы проявления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деятельностная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грамотность;</a:t>
            </a:r>
            <a:endParaRPr lang="ru-RU" sz="1600" b="1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языковая грамотность;</a:t>
            </a:r>
            <a:endParaRPr lang="ru-RU" sz="1600" b="1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математическая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грамотность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b="1" i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естественнонаучная грамотность</a:t>
            </a:r>
            <a:r>
              <a:rPr lang="ru-RU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b="1" i="1" u="sng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цифровая грамотность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b="1" i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финансовая 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грамотность;</a:t>
            </a:r>
            <a:endParaRPr lang="ru-RU" sz="1600" b="1" i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культурная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гражданская грамотность.</a:t>
            </a:r>
            <a:endParaRPr lang="ru-RU" sz="1600" b="1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4509120"/>
            <a:ext cx="64087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ЦЕЛЬ формирования ФУНКЦИОНАЛЬНОЙ ГРАМОТНОСТИ: </a:t>
            </a:r>
          </a:p>
          <a:p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формирование ключевых компетенций обучающихся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критическое мышление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креативность,                          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коммуникативность,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сотрудничество в решении проблем.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27447_teacher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188640"/>
            <a:ext cx="1728192" cy="138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123728" y="188640"/>
            <a:ext cx="65527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800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стественнонаучная </a:t>
            </a:r>
            <a:r>
              <a:rPr lang="ru-RU" sz="28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грамотность</a:t>
            </a:r>
            <a:endParaRPr lang="ru-RU" sz="2800" dirty="0">
              <a:solidFill>
                <a:srgbClr val="008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716469"/>
            <a:ext cx="8712968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indent="540385" algn="just"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научить школьников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эффективно применять усвоенные знания в практической ситуации и успешно использовать в процессе социальной адаптации. </a:t>
            </a:r>
            <a:endParaRPr lang="ru-RU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708920"/>
            <a:ext cx="7200800" cy="38472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indent="540385" algn="ctr">
              <a:spcAft>
                <a:spcPts val="0"/>
              </a:spcAft>
            </a:pPr>
            <a:r>
              <a:rPr lang="ru-RU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Уровнем </a:t>
            </a:r>
            <a:r>
              <a:rPr lang="ru-RU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сформированности естественнонаучной грамотности учитываются следующие умения </a:t>
            </a:r>
            <a:r>
              <a:rPr lang="ru-RU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учащихся</a:t>
            </a:r>
          </a:p>
          <a:p>
            <a:pPr indent="540385" algn="just">
              <a:spcAft>
                <a:spcPts val="0"/>
              </a:spcAft>
            </a:pPr>
            <a:endParaRPr lang="ru-RU" sz="1600" b="1" dirty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ru-RU" sz="1600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естественнонаучные знания в жизненных </a:t>
            </a:r>
            <a:r>
              <a:rPr lang="ru-RU" sz="16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ситуациях;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выявлять </a:t>
            </a:r>
            <a:r>
              <a:rPr lang="ru-RU" sz="1600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вопросы, на которые может ответить естествознание</a:t>
            </a:r>
            <a:r>
              <a:rPr lang="ru-RU" sz="16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выявлять </a:t>
            </a:r>
            <a:r>
              <a:rPr lang="ru-RU" sz="1600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естественнонаучного </a:t>
            </a:r>
            <a:r>
              <a:rPr lang="ru-RU" sz="16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исследования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делать выводы на основе полученных данных;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формулировать </a:t>
            </a:r>
            <a:r>
              <a:rPr lang="ru-RU" sz="1600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 в понятной для всех форме.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 описывать, объяснять и прогнозировать естественнонаучные </a:t>
            </a:r>
            <a:r>
              <a:rPr lang="ru-RU" sz="16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явления;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 </a:t>
            </a:r>
            <a:r>
              <a:rPr lang="ru-RU" sz="1600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интерпретировать научную аргументацию и выводы, с которыми они могут встретиться в средствах массовой </a:t>
            </a:r>
            <a:r>
              <a:rPr lang="ru-RU" sz="16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понимать </a:t>
            </a:r>
            <a:r>
              <a:rPr lang="ru-RU" sz="1600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 научных </a:t>
            </a:r>
            <a:r>
              <a:rPr lang="ru-RU" sz="16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исследований;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выявлять </a:t>
            </a:r>
            <a:r>
              <a:rPr lang="ru-RU" sz="1600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 и проблемы, которые могут быть решены с помощью научных методов.</a:t>
            </a:r>
            <a:endParaRPr lang="ru-RU" sz="1600" b="1" dirty="0">
              <a:solidFill>
                <a:srgbClr val="66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857136"/>
            <a:ext cx="6768752" cy="646331"/>
          </a:xfrm>
          <a:prstGeom prst="rect">
            <a:avLst/>
          </a:prstGeom>
          <a:solidFill>
            <a:schemeClr val="bg2"/>
          </a:solidFill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учащиеся недостаточно владеют навыками применения биологических знаний на практике.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Рисунок 6" descr="18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19" y="5013176"/>
            <a:ext cx="1224136" cy="1183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2" name="Прямоугольник 1"/>
          <p:cNvSpPr/>
          <p:nvPr/>
        </p:nvSpPr>
        <p:spPr>
          <a:xfrm>
            <a:off x="1331640" y="548680"/>
            <a:ext cx="7665493" cy="60016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540385" algn="ctr">
              <a:spcAft>
                <a:spcPts val="0"/>
              </a:spcAft>
            </a:pPr>
            <a:r>
              <a:rPr lang="ru-RU" sz="20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Уровнем сформированности естественнонаучной грамотности учитываются следующие </a:t>
            </a:r>
            <a:endParaRPr lang="ru-RU" sz="2000" b="1" dirty="0" smtClean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ctr">
              <a:spcAft>
                <a:spcPts val="0"/>
              </a:spcAft>
            </a:pPr>
            <a:r>
              <a:rPr lang="ru-RU" sz="2000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УМЕНИЯ УЧАЩИХСЯ</a:t>
            </a:r>
            <a:endParaRPr lang="ru-RU" sz="200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just">
              <a:spcAft>
                <a:spcPts val="0"/>
              </a:spcAft>
            </a:pPr>
            <a:endParaRPr lang="ru-RU" b="1" dirty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естественнонаучные знания в жизненных ситуациях;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Выявлять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вопросы, на которые может ответить естествознание;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Выявлять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естественнонаучного исследования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Делать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выводы на основе полученных данных;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Формулировать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 в понятной для всех </a:t>
            </a: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форме;</a:t>
            </a:r>
            <a:endParaRPr lang="ru-RU" b="1" dirty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описывать, объяснять и прогнозировать естественнонаучные явления;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интерпретировать научную аргументацию и выводы, с которыми они могут встретиться в средствах массовой </a:t>
            </a: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информации;</a:t>
            </a:r>
            <a:endParaRPr lang="ru-RU" b="1" dirty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Понимать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 научных исследований;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Выявлять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 и проблемы, которые могут быть решены с помощью научных </a:t>
            </a: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методов;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Сравнивать объекты, события, факты;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Характеризовать события, явления;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Видеть суть проблемы;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Составлять конспект, план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b="1" dirty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504" y="2420888"/>
            <a:ext cx="1122613" cy="126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2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496" y="188640"/>
            <a:ext cx="102011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619672" y="188640"/>
            <a:ext cx="6696744" cy="707886"/>
          </a:xfrm>
          <a:prstGeom prst="rect">
            <a:avLst/>
          </a:prstGeom>
          <a:solidFill>
            <a:schemeClr val="bg2"/>
          </a:solidFill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Эффективные приемы формирования </a:t>
            </a:r>
            <a:r>
              <a:rPr lang="ru-RU" sz="20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функциональной </a:t>
            </a:r>
            <a:r>
              <a:rPr lang="ru-RU" sz="2000" b="1" dirty="0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грамотностей на уроках биологии</a:t>
            </a:r>
            <a:endParaRPr lang="ru-RU" sz="2000" b="1" dirty="0">
              <a:solidFill>
                <a:srgbClr val="008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98636" y="1095127"/>
            <a:ext cx="7665852" cy="86177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indent="540385" algn="ctr">
              <a:spcAft>
                <a:spcPts val="0"/>
              </a:spcAft>
            </a:pP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ешение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практико-ориентированных </a:t>
            </a: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</a:t>
            </a:r>
          </a:p>
          <a:p>
            <a:pPr indent="540385" algn="just"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Эти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  могут быть теоретические,  экспериментально-теоретические, расчетные, изобретательские. </a:t>
            </a:r>
            <a:endParaRPr lang="ru-RU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 rot="16200000">
            <a:off x="514390" y="1275526"/>
            <a:ext cx="302666" cy="10092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6200000">
            <a:off x="523710" y="2240316"/>
            <a:ext cx="248430" cy="10092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6200000">
            <a:off x="531218" y="3706970"/>
            <a:ext cx="269013" cy="10092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298636" y="2043649"/>
            <a:ext cx="7665852" cy="160043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indent="270510" algn="ctr">
              <a:spcAft>
                <a:spcPts val="0"/>
              </a:spcAft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текстом </a:t>
            </a:r>
          </a:p>
          <a:p>
            <a:pPr indent="270510" algn="just"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Ученик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должен понимать тексты различных видов, размышлять над их содержанием, оценивать их смысл и значение и излагать свои мысли о прочитанном. На уроках 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мы работаем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текстами разных видов и жанров, такими как научные тексты, биографии, документы, статьи из газет и журналов и т.п.</a:t>
            </a: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07428" y="3753842"/>
            <a:ext cx="7660291" cy="69403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адания,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направленные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формирование понимания изучаемого материала.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77746" y="4557633"/>
            <a:ext cx="7665852" cy="38536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Практические </a:t>
            </a: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</a:t>
            </a:r>
            <a:r>
              <a:rPr lang="ru-RU" dirty="0" smtClean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постановка эксперимента</a:t>
            </a:r>
            <a:r>
              <a:rPr lang="ru-RU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800" dirty="0">
              <a:solidFill>
                <a:srgbClr val="66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6200000">
            <a:off x="501589" y="4438880"/>
            <a:ext cx="292672" cy="10092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277746" y="5132355"/>
            <a:ext cx="1751514" cy="126034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Задания, </a:t>
            </a:r>
            <a:endParaRPr lang="ru-RU" b="1" dirty="0" smtClean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направленные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развитие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внимания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519388" y="5209987"/>
            <a:ext cx="292672" cy="10092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215621" y="5097663"/>
            <a:ext cx="2364492" cy="135421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66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Задания, </a:t>
            </a:r>
            <a:endParaRPr lang="ru-RU" b="1" dirty="0" smtClean="0">
              <a:solidFill>
                <a:srgbClr val="6600CC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направленные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 умение формулировать выводы, доказательства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735901" y="5150369"/>
            <a:ext cx="1860435" cy="128169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Задания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понимание методов научного исследования.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79712" y="2276872"/>
            <a:ext cx="5112568" cy="1467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b="1" dirty="0" smtClean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 заданий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4000" b="1" dirty="0">
              <a:solidFill>
                <a:srgbClr val="008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332656"/>
            <a:ext cx="6804248" cy="461665"/>
          </a:xfrm>
          <a:prstGeom prst="rect">
            <a:avLst/>
          </a:prstGeom>
          <a:solidFill>
            <a:schemeClr val="bg2"/>
          </a:solidFill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indent="540385" algn="ctr">
              <a:spcAft>
                <a:spcPts val="0"/>
              </a:spcAft>
            </a:pPr>
            <a:r>
              <a:rPr lang="ru-RU" sz="24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 практико-ориентированных задач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42835"/>
              </p:ext>
            </p:extLst>
          </p:nvPr>
        </p:nvGraphicFramePr>
        <p:xfrm>
          <a:off x="3116876" y="2069341"/>
          <a:ext cx="5847612" cy="24397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6554">
                  <a:extLst>
                    <a:ext uri="{9D8B030D-6E8A-4147-A177-3AD203B41FA5}">
                      <a16:colId xmlns:a16="http://schemas.microsoft.com/office/drawing/2014/main" val="3463325650"/>
                    </a:ext>
                  </a:extLst>
                </a:gridCol>
                <a:gridCol w="1451058">
                  <a:extLst>
                    <a:ext uri="{9D8B030D-6E8A-4147-A177-3AD203B41FA5}">
                      <a16:colId xmlns:a16="http://schemas.microsoft.com/office/drawing/2014/main" val="2885573811"/>
                    </a:ext>
                  </a:extLst>
                </a:gridCol>
              </a:tblGrid>
              <a:tr h="6033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Полезны ли систематические физические упражнения</a:t>
                      </a:r>
                      <a:r>
                        <a:rPr lang="ru-RU" sz="1200" dirty="0" smtClean="0">
                          <a:effectLst/>
                        </a:rPr>
                        <a:t>?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Да или Нет?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7058992"/>
                  </a:ext>
                </a:extLst>
              </a:tr>
              <a:tr h="6296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Физические упражнения полезны для профилактики заболеваний сердца и сосудистой системы.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 / Нет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226105"/>
                  </a:ext>
                </a:extLst>
              </a:tr>
              <a:tr h="6033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Физические упражнения приводят к правильному питанию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 / Нет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74289"/>
                  </a:ext>
                </a:extLst>
              </a:tr>
              <a:tr h="6033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Физические упражнения помогают избежать лишнего веса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Да / Нет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8780032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573145"/>
              </p:ext>
            </p:extLst>
          </p:nvPr>
        </p:nvGraphicFramePr>
        <p:xfrm>
          <a:off x="3116876" y="4653136"/>
          <a:ext cx="5847611" cy="1944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6553">
                  <a:extLst>
                    <a:ext uri="{9D8B030D-6E8A-4147-A177-3AD203B41FA5}">
                      <a16:colId xmlns:a16="http://schemas.microsoft.com/office/drawing/2014/main" val="3101643760"/>
                    </a:ext>
                  </a:extLst>
                </a:gridCol>
                <a:gridCol w="1451058">
                  <a:extLst>
                    <a:ext uri="{9D8B030D-6E8A-4147-A177-3AD203B41FA5}">
                      <a16:colId xmlns:a16="http://schemas.microsoft.com/office/drawing/2014/main" val="1257746118"/>
                    </a:ext>
                  </a:extLst>
                </a:gridCol>
              </a:tblGrid>
              <a:tr h="6504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Происходит ли следующее при тренировке мышц?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 или Нет?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4827524"/>
                  </a:ext>
                </a:extLst>
              </a:tr>
              <a:tr h="6689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Увеличивается кровоснабжение мышц.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Да / Нет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4119579"/>
                  </a:ext>
                </a:extLst>
              </a:tr>
              <a:tr h="6248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мышцах откладывается жир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Да / Нет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639803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116876" y="1050499"/>
            <a:ext cx="5847611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Задание.</a:t>
            </a:r>
            <a:r>
              <a:rPr kumimoji="0" lang="ru-RU" altLang="ru-RU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Физические упражнения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Систематические, но умеренные физические упражнения полезны для нашего здоровья. 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25" name="Рисунок 16" descr="http://a.ogren-sen.com/pars_docs/refs/1/136/136_html_2cac19a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37" y="908720"/>
            <a:ext cx="2601300" cy="1949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44306" y="3122786"/>
            <a:ext cx="2743518" cy="332398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В чем польза систематических физических упражнений? Обведите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каждого утверждения. 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Что происходит при тренировке мышц? Обведите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каждого утверждения. 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Почему во время физических упражнений вам приходится дышать чаще по сравнению с тем, как вы дышите, когда ваше тело находится в покое? 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23728" y="404664"/>
            <a:ext cx="5489044" cy="461665"/>
          </a:xfrm>
          <a:prstGeom prst="rect">
            <a:avLst/>
          </a:prstGeom>
          <a:solidFill>
            <a:schemeClr val="bg2"/>
          </a:solidFill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indent="270510" algn="ctr">
              <a:spcAft>
                <a:spcPts val="0"/>
              </a:spcAft>
            </a:pPr>
            <a:r>
              <a:rPr lang="ru-RU" sz="24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с текстом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268760"/>
            <a:ext cx="7361252" cy="507831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indent="540385" algn="ctr">
              <a:spcAft>
                <a:spcPts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Задание.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 Разбейте текст на смысловые части и дайте заголовок каждой из них.</a:t>
            </a:r>
            <a:endParaRPr lang="ru-RU" b="1" dirty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just"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«Скелет позвоночных животных образован костями, сухожилиями и связками. Кости обладают большой прочностью. Так, большая берцовая кость человека может выдержать груз в 1250 кг. Кости состоят из органических и неорганических веществ, такое сочетание делает кость крепкой и достаточно упругой. Кости соединяются в скелете неподвижно, с помощью швов (например, в черепе), и подвижно – суставами. Связки – это особые образования, состоящие из соединительной ткани, которые связывают кости между собой в сочленениях - суставах. Сухожилия также образованы соединительной тканью; они прикрепляют мышцы к костям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540385" algn="just">
              <a:spcAft>
                <a:spcPts val="0"/>
              </a:spcAft>
            </a:pPr>
            <a:endParaRPr lang="ru-RU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Используя этот же текст, можно предложить учащимся найти в нем основные понятия темы. Данный прием поможет в решении основных задач - формирование знаний и развитие естественнонаучной грамотности учащихся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540385" algn="just">
              <a:spcAft>
                <a:spcPts val="0"/>
              </a:spcAft>
            </a:pPr>
            <a:endParaRPr lang="ru-RU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Можно также предложить ученикам найти дополнительный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данному тексту по теме в популярной литературе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энциклопедии, справочнике.</a:t>
            </a:r>
            <a:endParaRPr lang="ru-RU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-1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2222</TotalTime>
  <Words>1506</Words>
  <Application>Microsoft Office PowerPoint</Application>
  <PresentationFormat>Экран (4:3)</PresentationFormat>
  <Paragraphs>146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Times New Roman</vt:lpstr>
      <vt:lpstr>Wingdings</vt:lpstr>
      <vt:lpstr>4-10</vt:lpstr>
      <vt:lpstr>МО учителей биологии Петушинского района 30.11.2021г.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Заключение  </vt:lpstr>
    </vt:vector>
  </TitlesOfParts>
  <Company>Лицей №419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Харламова В.Г.</dc:creator>
  <cp:lastModifiedBy>елена игоревна максимова</cp:lastModifiedBy>
  <cp:revision>182</cp:revision>
  <cp:lastPrinted>2013-03-25T09:17:36Z</cp:lastPrinted>
  <dcterms:created xsi:type="dcterms:W3CDTF">2011-12-20T09:31:47Z</dcterms:created>
  <dcterms:modified xsi:type="dcterms:W3CDTF">2021-11-29T18:16:16Z</dcterms:modified>
</cp:coreProperties>
</file>