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5" r:id="rId7"/>
    <p:sldId id="267" r:id="rId8"/>
    <p:sldId id="268" r:id="rId9"/>
    <p:sldId id="270" r:id="rId10"/>
    <p:sldId id="271" r:id="rId11"/>
    <p:sldId id="272" r:id="rId12"/>
    <p:sldId id="274" r:id="rId13"/>
    <p:sldId id="276" r:id="rId14"/>
    <p:sldId id="280" r:id="rId15"/>
    <p:sldId id="28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615" autoAdjust="0"/>
    <p:restoredTop sz="86430" autoAdjust="0"/>
  </p:normalViewPr>
  <p:slideViewPr>
    <p:cSldViewPr>
      <p:cViewPr varScale="1">
        <p:scale>
          <a:sx n="109" d="100"/>
          <a:sy n="109" d="100"/>
        </p:scale>
        <p:origin x="-6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106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7"/>
            <a:ext cx="7774632" cy="2187674"/>
          </a:xfrm>
        </p:spPr>
        <p:txBody>
          <a:bodyPr>
            <a:normAutofit/>
          </a:bodyPr>
          <a:lstStyle/>
          <a:p>
            <a:r>
              <a:rPr lang="ru-RU" dirty="0" smtClean="0"/>
              <a:t>Из опыта работы по курсу </a:t>
            </a:r>
            <a:r>
              <a:rPr lang="ru-RU" b="1" dirty="0" smtClean="0"/>
              <a:t>«Основы православной культуры»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МБОУ СОШ пос. Городищи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Фролова Альбина </a:t>
            </a:r>
            <a:r>
              <a:rPr lang="ru-RU" sz="2800" dirty="0" smtClean="0">
                <a:solidFill>
                  <a:schemeClr val="tx1"/>
                </a:solidFill>
              </a:rPr>
              <a:t>Владимировна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21.06.2022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54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Содержательные линии: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00200"/>
            <a:ext cx="8352928" cy="485313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Духовные </a:t>
            </a:r>
            <a:r>
              <a:rPr lang="ru-RU" dirty="0"/>
              <a:t>истоки милосердия.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Обзор </a:t>
            </a:r>
            <a:r>
              <a:rPr lang="ru-RU" dirty="0"/>
              <a:t>истории милосердия и </a:t>
            </a:r>
            <a:r>
              <a:rPr lang="ru-RU" dirty="0" smtClean="0"/>
              <a:t>благотворитель-</a:t>
            </a:r>
            <a:r>
              <a:rPr lang="ru-RU" dirty="0" err="1" smtClean="0"/>
              <a:t>ности</a:t>
            </a:r>
            <a:r>
              <a:rPr lang="ru-RU" dirty="0" smtClean="0"/>
              <a:t> </a:t>
            </a:r>
            <a:r>
              <a:rPr lang="ru-RU" dirty="0"/>
              <a:t>в России.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Святые </a:t>
            </a:r>
            <a:r>
              <a:rPr lang="ru-RU" dirty="0"/>
              <a:t>люди России, подвижники веры, прославившиеся на поприще благотворительности.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Социальное </a:t>
            </a:r>
            <a:r>
              <a:rPr lang="ru-RU" dirty="0"/>
              <a:t>служение Русской Православной Церкви в прошлом и </a:t>
            </a:r>
            <a:r>
              <a:rPr lang="ru-RU" dirty="0" smtClean="0"/>
              <a:t>настоящем</a:t>
            </a:r>
            <a:r>
              <a:rPr lang="ru-RU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 </a:t>
            </a:r>
            <a:r>
              <a:rPr lang="ru-RU" dirty="0"/>
              <a:t>научиться милосердию современному человеку.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536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955804"/>
              </p:ext>
            </p:extLst>
          </p:nvPr>
        </p:nvGraphicFramePr>
        <p:xfrm>
          <a:off x="251520" y="332656"/>
          <a:ext cx="8496944" cy="6022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5400600"/>
              </a:tblGrid>
              <a:tr h="414046"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Содержательные линии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Темы уроков</a:t>
                      </a:r>
                      <a:endParaRPr lang="ru-RU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r>
                        <a:rPr lang="ru-RU" dirty="0" smtClean="0"/>
                        <a:t>1.Духовные истоки мило-</a:t>
                      </a:r>
                      <a:r>
                        <a:rPr lang="ru-RU" dirty="0" err="1" smtClean="0"/>
                        <a:t>сердия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Что такое милосердие? Урок не впрок. Кому это надо? (ур.1-4). Библейское учение о милосердии (ур.5,6).</a:t>
                      </a:r>
                      <a:endParaRPr lang="ru-RU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r>
                        <a:rPr lang="ru-RU" dirty="0" smtClean="0"/>
                        <a:t>2.Обзор истории мило-</a:t>
                      </a:r>
                      <a:r>
                        <a:rPr lang="ru-RU" dirty="0" err="1" smtClean="0"/>
                        <a:t>сердия</a:t>
                      </a:r>
                      <a:r>
                        <a:rPr lang="ru-RU" dirty="0" smtClean="0"/>
                        <a:t> и благотворитель-</a:t>
                      </a:r>
                      <a:r>
                        <a:rPr lang="ru-RU" dirty="0" err="1" smtClean="0"/>
                        <a:t>ности</a:t>
                      </a:r>
                      <a:r>
                        <a:rPr lang="ru-RU" dirty="0" smtClean="0"/>
                        <a:t> в России.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 благотворительности в России в X–XIX веках (ур.7-9).</a:t>
                      </a:r>
                      <a:endParaRPr lang="ru-RU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r>
                        <a:rPr lang="ru-RU" dirty="0" smtClean="0"/>
                        <a:t>3.Святые люди России, подвижники веры, про-славившиеся на поприще благотворительности.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Дом трудолюбия святого праведного Иоанна Кронштадтского (ур.10).</a:t>
                      </a:r>
                    </a:p>
                    <a:p>
                      <a:r>
                        <a:rPr lang="ru-RU" sz="1600" dirty="0" smtClean="0"/>
                        <a:t>Покровский </a:t>
                      </a:r>
                      <a:r>
                        <a:rPr lang="ru-RU" sz="1600" dirty="0" err="1" smtClean="0"/>
                        <a:t>Княгинин</a:t>
                      </a:r>
                      <a:r>
                        <a:rPr lang="ru-RU" sz="1600" dirty="0" smtClean="0"/>
                        <a:t> монастырь (ур.11).</a:t>
                      </a:r>
                    </a:p>
                    <a:p>
                      <a:r>
                        <a:rPr lang="ru-RU" sz="1600" dirty="0" smtClean="0"/>
                        <a:t>Как перестать быть миллионером? (И.М. Сибиряков) (ур.12).</a:t>
                      </a:r>
                    </a:p>
                    <a:p>
                      <a:r>
                        <a:rPr lang="ru-RU" sz="1600" dirty="0" smtClean="0"/>
                        <a:t>Святая матушка Елизавета Фёдоровна (ур.13).</a:t>
                      </a:r>
                    </a:p>
                    <a:p>
                      <a:r>
                        <a:rPr lang="ru-RU" sz="1600" dirty="0" smtClean="0"/>
                        <a:t>Марфо-Мариинская обитель милосердия (ур.14).</a:t>
                      </a:r>
                    </a:p>
                    <a:p>
                      <a:r>
                        <a:rPr lang="ru-RU" sz="1600" dirty="0" smtClean="0"/>
                        <a:t>Царственные сёстры милосердия (ур.15).</a:t>
                      </a:r>
                    </a:p>
                    <a:p>
                      <a:r>
                        <a:rPr lang="ru-RU" sz="1600" dirty="0" smtClean="0"/>
                        <a:t>Пасха в лепрозории (митрополит Нестор Анисимов) (ур.16).</a:t>
                      </a:r>
                    </a:p>
                    <a:p>
                      <a:r>
                        <a:rPr lang="ru-RU" sz="1600" dirty="0" smtClean="0"/>
                        <a:t>«Юность — в одежде терновой…» (Т. </a:t>
                      </a:r>
                      <a:r>
                        <a:rPr lang="ru-RU" sz="1600" dirty="0" err="1" smtClean="0"/>
                        <a:t>Гримблит</a:t>
                      </a:r>
                      <a:r>
                        <a:rPr lang="ru-RU" sz="1600" dirty="0" smtClean="0"/>
                        <a:t>) (ур.17).</a:t>
                      </a:r>
                    </a:p>
                    <a:p>
                      <a:r>
                        <a:rPr lang="ru-RU" sz="1600" dirty="0" smtClean="0"/>
                        <a:t>Жертвенный подвиг матери Марии (Кузьминой-Караваевой) (ур.18).</a:t>
                      </a:r>
                    </a:p>
                    <a:p>
                      <a:r>
                        <a:rPr lang="ru-RU" sz="1600" dirty="0" smtClean="0"/>
                        <a:t>Исповедник милосердия Серафим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err="1" smtClean="0"/>
                        <a:t>Вырицкий</a:t>
                      </a:r>
                      <a:r>
                        <a:rPr lang="ru-RU" sz="1600" dirty="0" smtClean="0"/>
                        <a:t> (ур.19).</a:t>
                      </a:r>
                    </a:p>
                    <a:p>
                      <a:r>
                        <a:rPr lang="ru-RU" sz="1600" dirty="0" smtClean="0"/>
                        <a:t>Милосердный хирург (Лука </a:t>
                      </a:r>
                      <a:r>
                        <a:rPr lang="ru-RU" sz="1600" dirty="0" err="1" smtClean="0"/>
                        <a:t>Войно-Ясенецкий</a:t>
                      </a:r>
                      <a:r>
                        <a:rPr lang="ru-RU" sz="1600" dirty="0" smtClean="0"/>
                        <a:t>) (ур.20,21).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86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255347"/>
              </p:ext>
            </p:extLst>
          </p:nvPr>
        </p:nvGraphicFramePr>
        <p:xfrm>
          <a:off x="323528" y="332657"/>
          <a:ext cx="8424936" cy="456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5688632"/>
              </a:tblGrid>
              <a:tr h="72008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Тематические линии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Темы уроков</a:t>
                      </a:r>
                      <a:endParaRPr lang="ru-RU" sz="2000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4. Социальное служение Русской Православной Церкви в прошлом и настоящем.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Связь времен: от Странноприимного дома до Института Склифосовского (ур.22,23).</a:t>
                      </a:r>
                    </a:p>
                    <a:p>
                      <a:r>
                        <a:rPr lang="ru-RU" sz="2000" dirty="0" smtClean="0"/>
                        <a:t>Благотворительность в годы гонений на Русскую Православную Церковь (ур.24-26).</a:t>
                      </a:r>
                    </a:p>
                    <a:p>
                      <a:r>
                        <a:rPr lang="ru-RU" sz="2000" dirty="0" smtClean="0"/>
                        <a:t>Возрождение традиции милосердия в России (ур.27,28).</a:t>
                      </a:r>
                    </a:p>
                    <a:p>
                      <a:r>
                        <a:rPr lang="ru-RU" sz="2000" dirty="0" smtClean="0"/>
                        <a:t>Марфо-Мариинская обитель сегодня (ур.29).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5.Как научиться милосердию современному чело-веку.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Как подавать милостыню? (ур.30).</a:t>
                      </a:r>
                    </a:p>
                    <a:p>
                      <a:r>
                        <a:rPr lang="ru-RU" sz="2000" dirty="0" smtClean="0"/>
                        <a:t>Проект «Спешите делать добро!» (ур.31-34).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7544" y="5589240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*Программа Пивоварова Б.И. Духовные </a:t>
            </a:r>
            <a:r>
              <a:rPr lang="ru-RU" dirty="0"/>
              <a:t>основы </a:t>
            </a:r>
            <a:r>
              <a:rPr lang="ru-RU" dirty="0" smtClean="0"/>
              <a:t>милосердия 8 класс имеет  </a:t>
            </a:r>
            <a:r>
              <a:rPr lang="ru-RU" b="1" dirty="0" smtClean="0"/>
              <a:t>учебное пособие </a:t>
            </a:r>
            <a:r>
              <a:rPr lang="ru-RU" b="1" dirty="0"/>
              <a:t>для общеобразовательных организаций.</a:t>
            </a:r>
          </a:p>
        </p:txBody>
      </p:sp>
    </p:spTree>
    <p:extLst>
      <p:ext uri="{BB962C8B-B14F-4D97-AF65-F5344CB8AC3E}">
        <p14:creationId xmlns:p14="http://schemas.microsoft.com/office/powerpoint/2010/main" val="42834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Методы и приемы: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•	беседа с проблемными вопросами;</a:t>
            </a:r>
          </a:p>
          <a:p>
            <a:pPr marL="0" indent="0">
              <a:buNone/>
            </a:pPr>
            <a:r>
              <a:rPr lang="ru-RU" dirty="0"/>
              <a:t>•	духовно-нравственная азбука: называем слова на </a:t>
            </a:r>
            <a:r>
              <a:rPr lang="ru-RU" dirty="0" smtClean="0"/>
              <a:t>букву </a:t>
            </a:r>
            <a:r>
              <a:rPr lang="ru-RU" dirty="0"/>
              <a:t>до </a:t>
            </a:r>
            <a:r>
              <a:rPr lang="ru-RU" dirty="0" smtClean="0"/>
              <a:t>искомого </a:t>
            </a:r>
            <a:r>
              <a:rPr lang="ru-RU" dirty="0"/>
              <a:t>слова; ассоциативный ряд;</a:t>
            </a:r>
          </a:p>
          <a:p>
            <a:pPr marL="0" indent="0">
              <a:buNone/>
            </a:pPr>
            <a:r>
              <a:rPr lang="ru-RU" dirty="0"/>
              <a:t>•	выбор правильного ответа из предложенных;</a:t>
            </a:r>
          </a:p>
          <a:p>
            <a:pPr marL="0" indent="0">
              <a:buNone/>
            </a:pPr>
            <a:r>
              <a:rPr lang="ru-RU" dirty="0"/>
              <a:t>•	кластер; корзина идей и понятий;</a:t>
            </a:r>
          </a:p>
          <a:p>
            <a:pPr marL="0" indent="0">
              <a:buNone/>
            </a:pPr>
            <a:r>
              <a:rPr lang="ru-RU" dirty="0"/>
              <a:t>•	подобрать к теме клип, песню, притчу – спросить «про что будем </a:t>
            </a:r>
            <a:r>
              <a:rPr lang="ru-RU" dirty="0" smtClean="0"/>
              <a:t>говорить?»;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	найди пару слову, соедини их стрелками;</a:t>
            </a:r>
          </a:p>
          <a:p>
            <a:pPr marL="0" indent="0">
              <a:buNone/>
            </a:pPr>
            <a:r>
              <a:rPr lang="ru-RU" dirty="0"/>
              <a:t>•	работа с цитатами: подчеркни главные по смыслу слова; </a:t>
            </a:r>
            <a:r>
              <a:rPr lang="ru-RU" dirty="0" err="1"/>
              <a:t>инсерт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	вводя новые понятия всегда заполнять таблицу признаки и причины этого понятия;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dirty="0" err="1"/>
              <a:t>синквейн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•	кроссворд; </a:t>
            </a:r>
            <a:r>
              <a:rPr lang="ru-RU" dirty="0" err="1"/>
              <a:t>филворд</a:t>
            </a:r>
            <a:r>
              <a:rPr lang="ru-RU" dirty="0"/>
              <a:t> (отгадать или составить);</a:t>
            </a:r>
          </a:p>
          <a:p>
            <a:pPr marL="0" indent="0">
              <a:buNone/>
            </a:pPr>
            <a:r>
              <a:rPr lang="ru-RU" dirty="0"/>
              <a:t>•	понятийная пирамида: самые важные качества </a:t>
            </a:r>
            <a:r>
              <a:rPr lang="ru-RU" dirty="0" smtClean="0"/>
              <a:t>размести </a:t>
            </a:r>
            <a:r>
              <a:rPr lang="ru-RU" dirty="0"/>
              <a:t>внизу </a:t>
            </a:r>
            <a:r>
              <a:rPr lang="ru-RU" dirty="0" smtClean="0"/>
              <a:t>пирамиды</a:t>
            </a:r>
            <a:r>
              <a:rPr lang="ru-RU" dirty="0"/>
              <a:t>, а менее важные – на «верхних этажах»;</a:t>
            </a:r>
          </a:p>
        </p:txBody>
      </p:sp>
    </p:spTree>
    <p:extLst>
      <p:ext uri="{BB962C8B-B14F-4D97-AF65-F5344CB8AC3E}">
        <p14:creationId xmlns:p14="http://schemas.microsoft.com/office/powerpoint/2010/main" val="529951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и приемы: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000" dirty="0" smtClean="0"/>
              <a:t>•	</a:t>
            </a:r>
            <a:r>
              <a:rPr lang="ru-RU" sz="2200" dirty="0" smtClean="0"/>
              <a:t>вставить в предложения данные слова;</a:t>
            </a:r>
          </a:p>
          <a:p>
            <a:pPr marL="0" indent="0">
              <a:buNone/>
            </a:pPr>
            <a:r>
              <a:rPr lang="ru-RU" sz="2200" dirty="0" smtClean="0"/>
              <a:t>•	тексты на сравнение чего-то закрепляются «диаграммой Венна»: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/>
              <a:t>•	</a:t>
            </a:r>
            <a:r>
              <a:rPr lang="ru-RU" sz="2200" dirty="0"/>
              <a:t>картинная галерея;</a:t>
            </a:r>
          </a:p>
          <a:p>
            <a:pPr marL="0" indent="0">
              <a:buNone/>
            </a:pPr>
            <a:r>
              <a:rPr lang="ru-RU" sz="2200" dirty="0"/>
              <a:t>•	</a:t>
            </a:r>
            <a:r>
              <a:rPr lang="ru-RU" sz="2200" dirty="0" err="1"/>
              <a:t>кроссенс</a:t>
            </a:r>
            <a:r>
              <a:rPr lang="ru-RU" sz="2200" dirty="0"/>
              <a:t>;</a:t>
            </a:r>
          </a:p>
          <a:p>
            <a:pPr marL="0" indent="0">
              <a:buNone/>
            </a:pPr>
            <a:r>
              <a:rPr lang="ru-RU" sz="2200" dirty="0"/>
              <a:t>•	продолжи пословицу;</a:t>
            </a:r>
          </a:p>
          <a:p>
            <a:pPr marL="0" indent="0">
              <a:buNone/>
            </a:pPr>
            <a:r>
              <a:rPr lang="ru-RU" sz="2200" dirty="0"/>
              <a:t>•	заполни схему;</a:t>
            </a:r>
          </a:p>
          <a:p>
            <a:pPr marL="0" indent="0">
              <a:buNone/>
            </a:pPr>
            <a:r>
              <a:rPr lang="ru-RU" sz="2200" dirty="0"/>
              <a:t>•	угадай событие;</a:t>
            </a:r>
          </a:p>
          <a:p>
            <a:pPr marL="0" indent="0">
              <a:buNone/>
            </a:pPr>
            <a:r>
              <a:rPr lang="ru-RU" sz="2200" dirty="0"/>
              <a:t>•	блиц-турнир;</a:t>
            </a:r>
          </a:p>
          <a:p>
            <a:pPr marL="0" indent="0">
              <a:buNone/>
            </a:pPr>
            <a:r>
              <a:rPr lang="ru-RU" sz="2200" dirty="0"/>
              <a:t>•	к картинкам составить «тонкие» и «толстые» вопросы: тонкий вопрос предполагает однозначный краткий ответ, толстый – развернутый;</a:t>
            </a:r>
          </a:p>
          <a:p>
            <a:pPr marL="0" indent="0">
              <a:buNone/>
            </a:pPr>
            <a:r>
              <a:rPr lang="ru-RU" sz="2200" dirty="0"/>
              <a:t>•	рефлексия: эмоциональное состояние в цвете;</a:t>
            </a:r>
          </a:p>
          <a:p>
            <a:pPr marL="0" indent="0">
              <a:buNone/>
            </a:pPr>
            <a:r>
              <a:rPr lang="ru-RU" sz="2200" dirty="0"/>
              <a:t>•	рефлексия: прием «телеграмма»: кратко написать самое важное, что уяснил с урока с пожеланиями соседу по парте и </a:t>
            </a:r>
            <a:r>
              <a:rPr lang="ru-RU" sz="2200" dirty="0" smtClean="0"/>
              <a:t>«отправить» </a:t>
            </a:r>
            <a:r>
              <a:rPr lang="ru-RU" sz="2200" dirty="0"/>
              <a:t>(</a:t>
            </a:r>
            <a:r>
              <a:rPr lang="ru-RU" sz="2200" dirty="0" smtClean="0"/>
              <a:t>обменяться</a:t>
            </a:r>
            <a:r>
              <a:rPr lang="ru-RU" sz="2200" dirty="0"/>
              <a:t>). Написать пожелание себе с точки зрения изученного на уроке и т.д.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680380"/>
              </p:ext>
            </p:extLst>
          </p:nvPr>
        </p:nvGraphicFramePr>
        <p:xfrm>
          <a:off x="827584" y="2132857"/>
          <a:ext cx="7920879" cy="3600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40113"/>
                <a:gridCol w="2640113"/>
                <a:gridCol w="2640653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Общее между …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0520" marR="605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Отличительные особенности первого…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0520" marR="605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Отличительные особенности второго…..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0520" marR="605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067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08720"/>
            <a:ext cx="752273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2051" name="Picture 3" descr="F:\Pictures\музыкальые анимашки\8930968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492896"/>
            <a:ext cx="4561202" cy="3956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86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ПРОГРАММА «Основы православной культуры» (для 5 – 9 классов общеобразовательной школы), под общей редакцией </a:t>
            </a:r>
            <a:r>
              <a:rPr lang="ru-RU" sz="2400" b="1" dirty="0" err="1"/>
              <a:t>Ионовой</a:t>
            </a:r>
            <a:r>
              <a:rPr lang="ru-RU" sz="2400" b="1" dirty="0"/>
              <a:t> Т.А. </a:t>
            </a:r>
            <a:r>
              <a:rPr lang="ru-RU" sz="2400" dirty="0"/>
              <a:t>-Владимир 2005г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3800" b="1" dirty="0"/>
              <a:t>Цель курса — </a:t>
            </a:r>
            <a:r>
              <a:rPr lang="ru-RU" sz="3800" i="1" dirty="0"/>
              <a:t>духовно-нравственное воспитание учащихся на основе русской православной культурной традиции</a:t>
            </a:r>
            <a:r>
              <a:rPr lang="ru-RU" sz="3800" dirty="0"/>
              <a:t> и формирование целостного мировоззрения учащихся и картины мира, адекватной современному уровню знаний и духовным ценностям русской культуры.</a:t>
            </a:r>
          </a:p>
          <a:p>
            <a:pPr marL="0" indent="0">
              <a:buNone/>
            </a:pPr>
            <a:r>
              <a:rPr lang="ru-RU" sz="3800" b="1" dirty="0"/>
              <a:t>Задачи курса:</a:t>
            </a:r>
            <a:endParaRPr lang="ru-RU" sz="3800" dirty="0"/>
          </a:p>
          <a:p>
            <a:pPr lvl="0"/>
            <a:r>
              <a:rPr lang="ru-RU" sz="3800" dirty="0"/>
              <a:t>Показать духовные истоки православной культуры и раскрыть феномен православной культуры; </a:t>
            </a:r>
          </a:p>
          <a:p>
            <a:pPr lvl="0"/>
            <a:r>
              <a:rPr lang="ru-RU" sz="3800" dirty="0"/>
              <a:t>Дать знания о наиболее выдающихся исторических событиях, явлениях, памятниках и деятелях культуры православной ойкумены России и Владимирского края и раскрыть синтез православного искусства;</a:t>
            </a:r>
          </a:p>
          <a:p>
            <a:pPr lvl="0"/>
            <a:r>
              <a:rPr lang="ru-RU" sz="3800" dirty="0"/>
              <a:t>Ознакомить с наиболее актуальными проблемами сохранения  историко-культурного наследия и </a:t>
            </a:r>
            <a:r>
              <a:rPr lang="ru-RU" sz="3800" dirty="0" err="1"/>
              <a:t>памятникоохранной</a:t>
            </a:r>
            <a:r>
              <a:rPr lang="ru-RU" sz="3800" dirty="0"/>
              <a:t> деятельности Владимирской земли;</a:t>
            </a:r>
          </a:p>
          <a:p>
            <a:pPr lvl="0"/>
            <a:r>
              <a:rPr lang="ru-RU" sz="3800" dirty="0"/>
              <a:t>Показать влияние религиозных традиций на формирование национальной культуры и выявить христианский характер русского культурного наследия; </a:t>
            </a:r>
          </a:p>
          <a:p>
            <a:pPr lvl="0"/>
            <a:r>
              <a:rPr lang="ru-RU" sz="3800" dirty="0"/>
              <a:t>Способствовать формированию духовно-нравственных, гражданско- патриотических качеств учащихся, доброжелательного отношения к носителям различных верований и культур и развивать творческие способности детей.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687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Изучение курса построено по концентрическому принципу «от простого к сложному». </a:t>
            </a:r>
            <a:endParaRPr lang="ru-RU" dirty="0" smtClean="0"/>
          </a:p>
          <a:p>
            <a:r>
              <a:rPr lang="ru-RU" dirty="0" smtClean="0"/>
              <a:t>Повторяющаяся </a:t>
            </a:r>
            <a:r>
              <a:rPr lang="ru-RU" dirty="0"/>
              <a:t>тематика возрастает по степени ее сложности преподнесения со ступени на ступень и отвечает возрастным особенностям ребенка, воспринимающего ее. </a:t>
            </a:r>
            <a:endParaRPr lang="ru-RU" dirty="0" smtClean="0"/>
          </a:p>
          <a:p>
            <a:r>
              <a:rPr lang="ru-RU" dirty="0" smtClean="0"/>
              <a:t>Цикличность </a:t>
            </a:r>
            <a:r>
              <a:rPr lang="ru-RU" dirty="0"/>
              <a:t>процесса должна учитываться педагогом.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90233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Содержательные линии: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1.	Православная христианская картина мира.</a:t>
            </a:r>
          </a:p>
          <a:p>
            <a:pPr marL="0" indent="0">
              <a:buNone/>
            </a:pPr>
            <a:r>
              <a:rPr lang="ru-RU" dirty="0"/>
              <a:t>2.	История православной религии и культуры.</a:t>
            </a:r>
          </a:p>
          <a:p>
            <a:pPr marL="0" indent="0">
              <a:buNone/>
            </a:pPr>
            <a:r>
              <a:rPr lang="ru-RU" dirty="0"/>
              <a:t>3.	Православная культура и религии мира.</a:t>
            </a:r>
          </a:p>
          <a:p>
            <a:pPr marL="0" indent="0">
              <a:buNone/>
            </a:pPr>
            <a:r>
              <a:rPr lang="ru-RU" dirty="0"/>
              <a:t>4.	Православие в истории и культуре родного края.</a:t>
            </a:r>
          </a:p>
          <a:p>
            <a:pPr marL="0" indent="0">
              <a:buNone/>
            </a:pPr>
            <a:r>
              <a:rPr lang="ru-RU" dirty="0"/>
              <a:t>5.	Письменная  культура Православия.</a:t>
            </a:r>
          </a:p>
          <a:p>
            <a:pPr marL="0" indent="0">
              <a:buNone/>
            </a:pPr>
            <a:r>
              <a:rPr lang="ru-RU" dirty="0"/>
              <a:t>6.	Православный образ </a:t>
            </a:r>
            <a:r>
              <a:rPr lang="ru-RU" dirty="0" smtClean="0"/>
              <a:t>жизни.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7.	Нравственная культура Православия.</a:t>
            </a:r>
          </a:p>
          <a:p>
            <a:pPr marL="0" indent="0">
              <a:buNone/>
            </a:pPr>
            <a:r>
              <a:rPr lang="ru-RU" dirty="0"/>
              <a:t>8.	Художественная культура Православия.</a:t>
            </a:r>
          </a:p>
          <a:p>
            <a:pPr marL="0" indent="0">
              <a:buNone/>
            </a:pPr>
            <a:r>
              <a:rPr lang="ru-RU" dirty="0"/>
              <a:t>9.	Православие – традиционная религия русского народа.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915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764386"/>
              </p:ext>
            </p:extLst>
          </p:nvPr>
        </p:nvGraphicFramePr>
        <p:xfrm>
          <a:off x="395536" y="260648"/>
          <a:ext cx="8424936" cy="6308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106234"/>
                <a:gridCol w="2106234"/>
                <a:gridCol w="2106234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Содержательные линии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 класс</a:t>
                      </a:r>
                      <a:endParaRPr lang="ru-RU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dirty="0" smtClean="0"/>
                        <a:t>1.Православная христианская картина мира.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Библейская история (ур.1-16).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Божественное от-</a:t>
                      </a:r>
                      <a:r>
                        <a:rPr lang="ru-RU" dirty="0" err="1" smtClean="0"/>
                        <a:t>кровение</a:t>
                      </a:r>
                      <a:r>
                        <a:rPr lang="ru-RU" dirty="0" smtClean="0"/>
                        <a:t>. Священ-</a:t>
                      </a:r>
                      <a:r>
                        <a:rPr lang="ru-RU" dirty="0" err="1" smtClean="0"/>
                        <a:t>ное</a:t>
                      </a:r>
                      <a:r>
                        <a:rPr lang="ru-RU" dirty="0" smtClean="0"/>
                        <a:t> Писание и </a:t>
                      </a:r>
                      <a:r>
                        <a:rPr lang="ru-RU" dirty="0" err="1" smtClean="0"/>
                        <a:t>свя</a:t>
                      </a:r>
                      <a:r>
                        <a:rPr lang="ru-RU" dirty="0" smtClean="0"/>
                        <a:t>-щенное Предание (ур.13-15).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dirty="0" smtClean="0"/>
                        <a:t>2. История право-славной религии и культуры.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Славяне. Русь. </a:t>
                      </a:r>
                    </a:p>
                    <a:p>
                      <a:r>
                        <a:rPr lang="ru-RU" dirty="0" smtClean="0"/>
                        <a:t>Христианство (ур.17).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Монашество и монастыри (ур.11). Первые школы на Руси (ур.12).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Распространение Православия на Руси (ур.19)</a:t>
                      </a:r>
                    </a:p>
                    <a:p>
                      <a:r>
                        <a:rPr lang="ru-RU" dirty="0" smtClean="0"/>
                        <a:t>Викторина «Что? Где? Когда?» (ур.34)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dirty="0" smtClean="0"/>
                        <a:t>3. Православная культура и религии мира.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Мировые и </a:t>
                      </a:r>
                      <a:r>
                        <a:rPr lang="ru-RU" sz="1600" dirty="0" err="1" smtClean="0"/>
                        <a:t>нацио-нальные</a:t>
                      </a:r>
                      <a:r>
                        <a:rPr lang="ru-RU" sz="1600" dirty="0" smtClean="0"/>
                        <a:t> религии. Этические ценности вероучений, их роль в духовно-нравственном ста-</a:t>
                      </a:r>
                      <a:r>
                        <a:rPr lang="ru-RU" sz="1600" dirty="0" err="1" smtClean="0"/>
                        <a:t>новлении</a:t>
                      </a:r>
                      <a:r>
                        <a:rPr lang="ru-RU" sz="1600" dirty="0" smtClean="0"/>
                        <a:t> личности (ур.20-22).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070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523194"/>
              </p:ext>
            </p:extLst>
          </p:nvPr>
        </p:nvGraphicFramePr>
        <p:xfrm>
          <a:off x="395536" y="188640"/>
          <a:ext cx="8352928" cy="6097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70207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Содержательные линии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 класс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6 класс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 класс</a:t>
                      </a:r>
                      <a:endParaRPr lang="ru-RU" sz="1800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4. Православие в истории и культуре родного края.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Иллюстрации к теме «</a:t>
                      </a:r>
                      <a:r>
                        <a:rPr lang="ru-RU" sz="1800" dirty="0" err="1" smtClean="0"/>
                        <a:t>Православ-ный</a:t>
                      </a:r>
                      <a:r>
                        <a:rPr lang="ru-RU" sz="1800" dirty="0" smtClean="0"/>
                        <a:t> храм» (ур.18-19). </a:t>
                      </a:r>
                    </a:p>
                    <a:p>
                      <a:r>
                        <a:rPr lang="ru-RU" sz="1800" dirty="0" smtClean="0"/>
                        <a:t>Святой пр. Илья Муромец (ур.33).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История поселений Владимирского края (ур.5).</a:t>
                      </a:r>
                    </a:p>
                    <a:p>
                      <a:r>
                        <a:rPr lang="ru-RU" sz="1800" dirty="0" smtClean="0"/>
                        <a:t>Святые Владимир-</a:t>
                      </a:r>
                      <a:r>
                        <a:rPr lang="ru-RU" sz="1800" dirty="0" err="1" smtClean="0"/>
                        <a:t>ской</a:t>
                      </a:r>
                      <a:r>
                        <a:rPr lang="ru-RU" sz="1800" dirty="0" smtClean="0"/>
                        <a:t> земли: </a:t>
                      </a:r>
                    </a:p>
                    <a:p>
                      <a:r>
                        <a:rPr lang="ru-RU" sz="1800" dirty="0" smtClean="0"/>
                        <a:t>А. </a:t>
                      </a:r>
                      <a:r>
                        <a:rPr lang="ru-RU" sz="1800" dirty="0" err="1" smtClean="0"/>
                        <a:t>Боголюбский</a:t>
                      </a:r>
                      <a:r>
                        <a:rPr lang="ru-RU" sz="1800" dirty="0" smtClean="0"/>
                        <a:t>, Петр и </a:t>
                      </a:r>
                      <a:r>
                        <a:rPr lang="ru-RU" sz="1800" dirty="0" err="1" smtClean="0"/>
                        <a:t>Феврония</a:t>
                      </a:r>
                      <a:r>
                        <a:rPr lang="ru-RU" sz="1800" dirty="0" smtClean="0"/>
                        <a:t>, И. </a:t>
                      </a:r>
                      <a:r>
                        <a:rPr lang="ru-RU" sz="1800" dirty="0" err="1" smtClean="0"/>
                        <a:t>Лазаревская</a:t>
                      </a:r>
                      <a:r>
                        <a:rPr lang="ru-RU" sz="1800" dirty="0" smtClean="0"/>
                        <a:t>, </a:t>
                      </a:r>
                    </a:p>
                    <a:p>
                      <a:r>
                        <a:rPr lang="ru-RU" sz="1800" dirty="0" smtClean="0"/>
                        <a:t>А. Ковровский (ур.18-22).</a:t>
                      </a:r>
                    </a:p>
                    <a:p>
                      <a:r>
                        <a:rPr lang="ru-RU" sz="1800" dirty="0" err="1" smtClean="0"/>
                        <a:t>Боголюбская</a:t>
                      </a:r>
                      <a:r>
                        <a:rPr lang="ru-RU" sz="1800" dirty="0" smtClean="0"/>
                        <a:t> икона Божией матери (ур.33).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Праздник Покрова Богородицы (ур.8).</a:t>
                      </a:r>
                    </a:p>
                    <a:p>
                      <a:r>
                        <a:rPr lang="ru-RU" sz="1800" dirty="0" smtClean="0"/>
                        <a:t>Православное </a:t>
                      </a:r>
                      <a:r>
                        <a:rPr lang="ru-RU" sz="1800" dirty="0" err="1" smtClean="0"/>
                        <a:t>ис-скуство</a:t>
                      </a:r>
                      <a:r>
                        <a:rPr lang="ru-RU" sz="1800" dirty="0" smtClean="0"/>
                        <a:t> Владимир-</a:t>
                      </a:r>
                      <a:r>
                        <a:rPr lang="ru-RU" sz="1800" dirty="0" err="1" smtClean="0"/>
                        <a:t>ского</a:t>
                      </a:r>
                      <a:r>
                        <a:rPr lang="ru-RU" sz="1800" dirty="0" smtClean="0"/>
                        <a:t> края: </a:t>
                      </a:r>
                      <a:r>
                        <a:rPr lang="ru-RU" sz="1800" dirty="0" err="1" smtClean="0"/>
                        <a:t>зодче-ство</a:t>
                      </a:r>
                      <a:r>
                        <a:rPr lang="ru-RU" sz="1800" dirty="0" smtClean="0"/>
                        <a:t>, ДПИ, </a:t>
                      </a:r>
                      <a:r>
                        <a:rPr lang="ru-RU" sz="1800" dirty="0" err="1" smtClean="0"/>
                        <a:t>певче-ское</a:t>
                      </a:r>
                      <a:r>
                        <a:rPr lang="ru-RU" sz="1800" dirty="0" smtClean="0"/>
                        <a:t> искусство (ур.29-33).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5. Письменная  культура </a:t>
                      </a:r>
                      <a:r>
                        <a:rPr lang="ru-RU" sz="1800" dirty="0" err="1" smtClean="0"/>
                        <a:t>Правосла</a:t>
                      </a:r>
                      <a:r>
                        <a:rPr lang="ru-RU" sz="1800" dirty="0" smtClean="0"/>
                        <a:t>-вия.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Азбука и первые книги на Руси (ур.22-24).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Первые летописи на Руси. «Азбука» И. Федорова (ур.12).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Летописи Древней Руси. «Повесть временных лет». «Слово о полку Игореве» (ур.14-17).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85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318922"/>
              </p:ext>
            </p:extLst>
          </p:nvPr>
        </p:nvGraphicFramePr>
        <p:xfrm>
          <a:off x="323528" y="188640"/>
          <a:ext cx="8496944" cy="6570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236"/>
                <a:gridCol w="2124236"/>
                <a:gridCol w="2124236"/>
                <a:gridCol w="2124236"/>
              </a:tblGrid>
              <a:tr h="7179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Содержательные линии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 класс</a:t>
                      </a:r>
                      <a:endParaRPr lang="ru-RU" dirty="0"/>
                    </a:p>
                  </a:txBody>
                  <a:tcPr/>
                </a:tc>
              </a:tr>
              <a:tr h="3038951">
                <a:tc>
                  <a:txBody>
                    <a:bodyPr/>
                    <a:lstStyle/>
                    <a:p>
                      <a:r>
                        <a:rPr lang="ru-RU" dirty="0" smtClean="0"/>
                        <a:t>6. Православный образ жизни.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Христианские </a:t>
                      </a:r>
                      <a:r>
                        <a:rPr lang="ru-RU" dirty="0" err="1" smtClean="0"/>
                        <a:t>доб-родетели</a:t>
                      </a:r>
                      <a:r>
                        <a:rPr lang="ru-RU" dirty="0" smtClean="0"/>
                        <a:t> (ур.25-27). </a:t>
                      </a:r>
                    </a:p>
                    <a:p>
                      <a:r>
                        <a:rPr lang="ru-RU" dirty="0" smtClean="0"/>
                        <a:t>Домострой (ур.28).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Понятие Родины в системе </a:t>
                      </a:r>
                      <a:r>
                        <a:rPr lang="ru-RU" dirty="0" err="1" smtClean="0"/>
                        <a:t>православ-ных</a:t>
                      </a:r>
                      <a:r>
                        <a:rPr lang="ru-RU" dirty="0" smtClean="0"/>
                        <a:t> ценностей (ур.3). </a:t>
                      </a:r>
                    </a:p>
                    <a:p>
                      <a:r>
                        <a:rPr lang="ru-RU" dirty="0" smtClean="0"/>
                        <a:t>Святые </a:t>
                      </a:r>
                      <a:r>
                        <a:rPr lang="ru-RU" dirty="0" err="1" smtClean="0"/>
                        <a:t>благовер-ные</a:t>
                      </a:r>
                      <a:r>
                        <a:rPr lang="ru-RU" dirty="0" smtClean="0"/>
                        <a:t> князья (ур.4).</a:t>
                      </a:r>
                    </a:p>
                    <a:p>
                      <a:r>
                        <a:rPr lang="ru-RU" dirty="0" smtClean="0"/>
                        <a:t>Проект «Что такое «православной се-</a:t>
                      </a:r>
                      <a:r>
                        <a:rPr lang="ru-RU" dirty="0" err="1" smtClean="0"/>
                        <a:t>мья</a:t>
                      </a:r>
                      <a:r>
                        <a:rPr lang="ru-RU" dirty="0" smtClean="0"/>
                        <a:t>»? (ур.34).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Семья в </a:t>
                      </a:r>
                      <a:r>
                        <a:rPr lang="ru-RU" sz="1600" dirty="0" err="1" smtClean="0"/>
                        <a:t>православ</a:t>
                      </a:r>
                      <a:r>
                        <a:rPr lang="ru-RU" sz="1600" dirty="0" smtClean="0"/>
                        <a:t>-ной традиции: нрав-</a:t>
                      </a:r>
                      <a:r>
                        <a:rPr lang="ru-RU" sz="1600" dirty="0" err="1" smtClean="0"/>
                        <a:t>ственные</a:t>
                      </a:r>
                      <a:r>
                        <a:rPr lang="ru-RU" sz="1600" dirty="0" smtClean="0"/>
                        <a:t> устои, </a:t>
                      </a:r>
                      <a:r>
                        <a:rPr lang="ru-RU" sz="1600" dirty="0" smtClean="0"/>
                        <a:t>взаимоотношения</a:t>
                      </a:r>
                      <a:r>
                        <a:rPr lang="ru-RU" sz="1600" dirty="0" smtClean="0"/>
                        <a:t>, почитание родителей, родительское благословение (ур.9-12).</a:t>
                      </a:r>
                    </a:p>
                    <a:p>
                      <a:r>
                        <a:rPr lang="ru-RU" sz="1600" dirty="0" smtClean="0"/>
                        <a:t>Проект «Почитание родителей – вечная ценность?» (ур.13).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795835">
                <a:tc>
                  <a:txBody>
                    <a:bodyPr/>
                    <a:lstStyle/>
                    <a:p>
                      <a:r>
                        <a:rPr lang="ru-RU" dirty="0" smtClean="0"/>
                        <a:t>7. Нравственная культура </a:t>
                      </a:r>
                      <a:r>
                        <a:rPr lang="ru-RU" dirty="0" err="1" smtClean="0"/>
                        <a:t>Правосла</a:t>
                      </a:r>
                      <a:r>
                        <a:rPr lang="ru-RU" dirty="0" smtClean="0"/>
                        <a:t>-вия.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Заповеди. Сравнение заветов Моисея и Христа. Зачем творить добро? (ур.29,30).</a:t>
                      </a:r>
                    </a:p>
                    <a:p>
                      <a:r>
                        <a:rPr lang="ru-RU" sz="1600" dirty="0" smtClean="0"/>
                        <a:t>Святые. Святые </a:t>
                      </a:r>
                      <a:r>
                        <a:rPr lang="ru-RU" sz="1600" dirty="0" err="1" smtClean="0"/>
                        <a:t>по-кровители</a:t>
                      </a:r>
                      <a:r>
                        <a:rPr lang="ru-RU" sz="1600" dirty="0" smtClean="0"/>
                        <a:t> Руси: Борис и Глеб, Василий Блаженный, Ксения Петербургская (ур.31-34).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Православные добро-</a:t>
                      </a:r>
                      <a:r>
                        <a:rPr lang="ru-RU" sz="1600" dirty="0" err="1" smtClean="0"/>
                        <a:t>детели</a:t>
                      </a:r>
                      <a:r>
                        <a:rPr lang="ru-RU" sz="1600" dirty="0" smtClean="0"/>
                        <a:t>: Вера, Надеж-да, Любовь, Мудрость (ур.1). Семь смертных грехов (ур.2).</a:t>
                      </a:r>
                    </a:p>
                    <a:p>
                      <a:r>
                        <a:rPr lang="ru-RU" sz="1600" dirty="0" smtClean="0"/>
                        <a:t>Святоотеческое наследие Руси: </a:t>
                      </a:r>
                      <a:r>
                        <a:rPr lang="ru-RU" sz="1600" dirty="0" err="1" smtClean="0"/>
                        <a:t>пр.С</a:t>
                      </a:r>
                      <a:r>
                        <a:rPr lang="ru-RU" sz="1600" dirty="0" smtClean="0"/>
                        <a:t>. Радонежский, </a:t>
                      </a:r>
                      <a:r>
                        <a:rPr lang="ru-RU" sz="1600" dirty="0" err="1" smtClean="0"/>
                        <a:t>пр.С</a:t>
                      </a:r>
                      <a:r>
                        <a:rPr lang="ru-RU" sz="1600" dirty="0" smtClean="0"/>
                        <a:t>. </a:t>
                      </a:r>
                      <a:r>
                        <a:rPr lang="ru-RU" sz="1600" dirty="0" err="1" smtClean="0"/>
                        <a:t>Соровский</a:t>
                      </a:r>
                      <a:r>
                        <a:rPr lang="ru-RU" sz="1600" dirty="0" smtClean="0"/>
                        <a:t> (ур.16,17).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Заповеди Блаженств. Православная муд-</a:t>
                      </a:r>
                      <a:r>
                        <a:rPr lang="ru-RU" sz="1600" dirty="0" err="1" smtClean="0"/>
                        <a:t>рость</a:t>
                      </a:r>
                      <a:r>
                        <a:rPr lang="ru-RU" sz="1600" dirty="0" smtClean="0"/>
                        <a:t> (ур.1-3). Путь человека от знания Божиих Заповедей к жизни по ним: св. </a:t>
                      </a:r>
                      <a:r>
                        <a:rPr lang="ru-RU" sz="1600" dirty="0" err="1" smtClean="0"/>
                        <a:t>Матронушка</a:t>
                      </a:r>
                      <a:r>
                        <a:rPr lang="ru-RU" sz="1600" dirty="0" smtClean="0"/>
                        <a:t> (ур.4).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15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767638"/>
              </p:ext>
            </p:extLst>
          </p:nvPr>
        </p:nvGraphicFramePr>
        <p:xfrm>
          <a:off x="251520" y="260648"/>
          <a:ext cx="8640960" cy="6132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  <a:gridCol w="2160240"/>
                <a:gridCol w="2160240"/>
              </a:tblGrid>
              <a:tr h="76808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Содержательные линии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 класс</a:t>
                      </a:r>
                      <a:endParaRPr lang="ru-RU" dirty="0"/>
                    </a:p>
                  </a:txBody>
                  <a:tcPr/>
                </a:tc>
              </a:tr>
              <a:tr h="768085">
                <a:tc>
                  <a:txBody>
                    <a:bodyPr/>
                    <a:lstStyle/>
                    <a:p>
                      <a:r>
                        <a:rPr lang="ru-RU" dirty="0" smtClean="0"/>
                        <a:t>8. Художественная культура </a:t>
                      </a:r>
                      <a:r>
                        <a:rPr lang="ru-RU" dirty="0" err="1" smtClean="0"/>
                        <a:t>Правосла</a:t>
                      </a:r>
                      <a:r>
                        <a:rPr lang="ru-RU" dirty="0" smtClean="0"/>
                        <a:t>-вия.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Православный храм: назначение, виды архитектуры (ур.18-19).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Жанр молитвы в русской литературе (ур.8).</a:t>
                      </a:r>
                    </a:p>
                    <a:p>
                      <a:r>
                        <a:rPr lang="ru-RU" dirty="0" smtClean="0"/>
                        <a:t>Иконопись (ур.30-32).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Традиции летописи в литературе 18-19 вв. (ур.18).</a:t>
                      </a:r>
                    </a:p>
                    <a:p>
                      <a:r>
                        <a:rPr lang="ru-RU" dirty="0" smtClean="0"/>
                        <a:t>Икона и иконостас. Русские </a:t>
                      </a:r>
                      <a:r>
                        <a:rPr lang="ru-RU" dirty="0" err="1" smtClean="0"/>
                        <a:t>иконо</a:t>
                      </a:r>
                      <a:r>
                        <a:rPr lang="ru-RU" dirty="0" smtClean="0"/>
                        <a:t>-писцы (ур.23-25).</a:t>
                      </a:r>
                    </a:p>
                    <a:p>
                      <a:r>
                        <a:rPr lang="ru-RU" dirty="0" smtClean="0"/>
                        <a:t>Русская духовная музыка (ур.26-28).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768085">
                <a:tc>
                  <a:txBody>
                    <a:bodyPr/>
                    <a:lstStyle/>
                    <a:p>
                      <a:r>
                        <a:rPr lang="ru-RU" dirty="0" smtClean="0"/>
                        <a:t>9. Православие – традиционная религия русского народа.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Православный календарь. Православные праздники и посты (великие, двунадесятые) (ур.20,21).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Молитва в </a:t>
                      </a:r>
                      <a:r>
                        <a:rPr lang="ru-RU" sz="1600" dirty="0" err="1" smtClean="0"/>
                        <a:t>Правосла-вии</a:t>
                      </a:r>
                      <a:r>
                        <a:rPr lang="ru-RU" sz="1600" dirty="0" smtClean="0"/>
                        <a:t> (ур.6,7).</a:t>
                      </a:r>
                    </a:p>
                    <a:p>
                      <a:r>
                        <a:rPr lang="ru-RU" sz="1600" dirty="0" smtClean="0"/>
                        <a:t>Богослужение в </a:t>
                      </a:r>
                      <a:r>
                        <a:rPr lang="ru-RU" sz="1600" dirty="0" err="1" smtClean="0"/>
                        <a:t>пра-вославном</a:t>
                      </a:r>
                      <a:r>
                        <a:rPr lang="ru-RU" sz="1600" dirty="0" smtClean="0"/>
                        <a:t> храме (ур.9,10).</a:t>
                      </a:r>
                    </a:p>
                    <a:p>
                      <a:r>
                        <a:rPr lang="ru-RU" sz="1600" dirty="0" smtClean="0"/>
                        <a:t>Православная культура быта: семья, таинства, промыслы, праздники (Три спаса) (ур.23-29).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Духовно-нравственный смысл православных праздников (ур.5-8).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85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ПРОГРАММА </a:t>
            </a:r>
            <a:r>
              <a:rPr lang="ru-RU" sz="2400" b="1" dirty="0"/>
              <a:t>«Духовные основы милосердия»  </a:t>
            </a:r>
            <a:r>
              <a:rPr lang="ru-RU" sz="2400" dirty="0"/>
              <a:t>для 8 </a:t>
            </a:r>
            <a:r>
              <a:rPr lang="ru-RU" sz="2400" dirty="0" err="1"/>
              <a:t>кл</a:t>
            </a:r>
            <a:r>
              <a:rPr lang="ru-RU" sz="2400" dirty="0"/>
              <a:t>. Сост. протоиерей </a:t>
            </a:r>
            <a:r>
              <a:rPr lang="ru-RU" sz="2400" b="1" dirty="0"/>
              <a:t>Б.И. Пивоваров. </a:t>
            </a:r>
            <a:r>
              <a:rPr lang="ru-RU" sz="2000" dirty="0"/>
              <a:t>Новосибирск: Православная Гимназия во имя Преподобного Сергия Радонежского, 2015.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8531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Цель курса: </a:t>
            </a:r>
            <a:r>
              <a:rPr lang="ru-RU" dirty="0"/>
              <a:t>способствовать формированию у школьников такого духовно-нравственного качества личности, как милосердие.</a:t>
            </a:r>
          </a:p>
          <a:p>
            <a:pPr marL="0" indent="0">
              <a:buNone/>
            </a:pPr>
            <a:r>
              <a:rPr lang="ru-RU" b="1" dirty="0"/>
              <a:t>Задачи курса:</a:t>
            </a:r>
          </a:p>
          <a:p>
            <a:pPr marL="0" indent="0">
              <a:buNone/>
            </a:pPr>
            <a:r>
              <a:rPr lang="ru-RU" dirty="0"/>
              <a:t>– ознакомить учащихся с духовными основами милосердия;</a:t>
            </a:r>
          </a:p>
          <a:p>
            <a:pPr marL="0" indent="0">
              <a:buNone/>
            </a:pPr>
            <a:r>
              <a:rPr lang="ru-RU" dirty="0"/>
              <a:t>– познакомить школьников с традициями милосердия и благотворительности в России с Крещения Руси и до нашего времени;</a:t>
            </a:r>
          </a:p>
          <a:p>
            <a:pPr marL="0" indent="0">
              <a:buNone/>
            </a:pPr>
            <a:r>
              <a:rPr lang="ru-RU" dirty="0"/>
              <a:t>– познакомить с именами великих подвижников милосердия;</a:t>
            </a:r>
          </a:p>
          <a:p>
            <a:pPr marL="0" indent="0">
              <a:buNone/>
            </a:pPr>
            <a:r>
              <a:rPr lang="ru-RU" dirty="0"/>
              <a:t>– способствовать формированию у учащихся милосердного отношения к людям, способности отзываться на чужую беду.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794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1170</Words>
  <Application>Microsoft Office PowerPoint</Application>
  <PresentationFormat>Экран (4:3)</PresentationFormat>
  <Paragraphs>169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Из опыта работы по курсу «Основы православной культуры»</vt:lpstr>
      <vt:lpstr>ПРОГРАММА «Основы православной культуры» (для 5 – 9 классов общеобразовательной школы), под общей редакцией Ионовой Т.А. -Владимир 2005г</vt:lpstr>
      <vt:lpstr>Особенности программы</vt:lpstr>
      <vt:lpstr>Содержательные линии: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ПРОГРАММА «Духовные основы милосердия»  для 8 кл. Сост. протоиерей Б.И. Пивоваров. Новосибирск: Православная Гимназия во имя Преподобного Сергия Радонежского, 2015.</vt:lpstr>
      <vt:lpstr>Содержательные линии:</vt:lpstr>
      <vt:lpstr>Презентация PowerPoint</vt:lpstr>
      <vt:lpstr>Презентация PowerPoint</vt:lpstr>
      <vt:lpstr>Методы и приемы:</vt:lpstr>
      <vt:lpstr>Методы и приемы: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 опыта работы по курсу «Основы православной культуры»</dc:title>
  <dc:creator>Альбина</dc:creator>
  <cp:lastModifiedBy>Пользователь Windows</cp:lastModifiedBy>
  <cp:revision>15</cp:revision>
  <dcterms:created xsi:type="dcterms:W3CDTF">2022-06-18T19:40:08Z</dcterms:created>
  <dcterms:modified xsi:type="dcterms:W3CDTF">2022-06-20T17:27:41Z</dcterms:modified>
</cp:coreProperties>
</file>