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2" r:id="rId12"/>
    <p:sldId id="313" r:id="rId13"/>
    <p:sldId id="314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72" r:id="rId29"/>
    <p:sldId id="315" r:id="rId30"/>
    <p:sldId id="297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98" r:id="rId39"/>
    <p:sldId id="299" r:id="rId40"/>
    <p:sldId id="300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304" r:id="rId52"/>
    <p:sldId id="271" r:id="rId53"/>
    <p:sldId id="273" r:id="rId54"/>
    <p:sldId id="28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4" autoAdjust="0"/>
  </p:normalViewPr>
  <p:slideViewPr>
    <p:cSldViewPr>
      <p:cViewPr varScale="1">
        <p:scale>
          <a:sx n="71" d="100"/>
          <a:sy n="71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о существовании аспирина?</c:v>
                </c:pt>
              </c:strCache>
            </c:strRef>
          </c:tx>
          <c:explosion val="3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Знают 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C7D12-6A54-46BC-AE70-444FC851E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C220F-CA10-4C7A-8106-25A742B6A10C}">
      <dgm:prSet phldrT="[Текст]"/>
      <dgm:spPr/>
      <dgm:t>
        <a:bodyPr/>
        <a:lstStyle/>
        <a:p>
          <a:r>
            <a:rPr lang="ru-RU" dirty="0" smtClean="0"/>
            <a:t>Результаты образования</a:t>
          </a:r>
          <a:endParaRPr lang="ru-RU" dirty="0"/>
        </a:p>
      </dgm:t>
    </dgm:pt>
    <dgm:pt modelId="{4AAB34CC-CB9E-40F2-BE64-8105CA93A21C}" type="parTrans" cxnId="{A8C88D90-9326-4C85-BE6F-E3D4BD5B3865}">
      <dgm:prSet/>
      <dgm:spPr/>
      <dgm:t>
        <a:bodyPr/>
        <a:lstStyle/>
        <a:p>
          <a:endParaRPr lang="ru-RU"/>
        </a:p>
      </dgm:t>
    </dgm:pt>
    <dgm:pt modelId="{EF8E3EA9-C815-4188-94D9-2951E462BCCE}" type="sibTrans" cxnId="{A8C88D90-9326-4C85-BE6F-E3D4BD5B3865}">
      <dgm:prSet/>
      <dgm:spPr/>
      <dgm:t>
        <a:bodyPr/>
        <a:lstStyle/>
        <a:p>
          <a:endParaRPr lang="ru-RU"/>
        </a:p>
      </dgm:t>
    </dgm:pt>
    <dgm:pt modelId="{880DFF5A-74F9-4AC2-904C-55BB8D712848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endParaRPr lang="ru-RU" dirty="0"/>
        </a:p>
      </dgm:t>
    </dgm:pt>
    <dgm:pt modelId="{A2485A2C-D508-403A-9DE8-7D35495BC915}" type="parTrans" cxnId="{942870CB-9534-4F21-8CD4-81F5F9A461F7}">
      <dgm:prSet/>
      <dgm:spPr/>
      <dgm:t>
        <a:bodyPr/>
        <a:lstStyle/>
        <a:p>
          <a:endParaRPr lang="ru-RU"/>
        </a:p>
      </dgm:t>
    </dgm:pt>
    <dgm:pt modelId="{6C359260-7CC8-4019-8A24-29859081A0AD}" type="sibTrans" cxnId="{942870CB-9534-4F21-8CD4-81F5F9A461F7}">
      <dgm:prSet/>
      <dgm:spPr/>
      <dgm:t>
        <a:bodyPr/>
        <a:lstStyle/>
        <a:p>
          <a:endParaRPr lang="ru-RU"/>
        </a:p>
      </dgm:t>
    </dgm:pt>
    <dgm:pt modelId="{0CD2DCB7-9D98-405B-83A3-217805126B08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1E12EBAC-00FD-431D-933D-410D0C1BD97B}" type="parTrans" cxnId="{C593E935-A924-46F9-86FB-5861A6E4913E}">
      <dgm:prSet/>
      <dgm:spPr/>
      <dgm:t>
        <a:bodyPr/>
        <a:lstStyle/>
        <a:p>
          <a:endParaRPr lang="ru-RU"/>
        </a:p>
      </dgm:t>
    </dgm:pt>
    <dgm:pt modelId="{9F237019-362F-4259-A2AD-36C9E421F8FF}" type="sibTrans" cxnId="{C593E935-A924-46F9-86FB-5861A6E4913E}">
      <dgm:prSet/>
      <dgm:spPr/>
      <dgm:t>
        <a:bodyPr/>
        <a:lstStyle/>
        <a:p>
          <a:endParaRPr lang="ru-RU"/>
        </a:p>
      </dgm:t>
    </dgm:pt>
    <dgm:pt modelId="{3F464B9F-BB92-4482-9BFF-114F1A22725F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C6F4F254-E2F7-4C64-A2EB-790DC9359F02}" type="parTrans" cxnId="{ACEE31C6-6D9A-48E3-B1EF-B55F5DEB19B1}">
      <dgm:prSet/>
      <dgm:spPr/>
      <dgm:t>
        <a:bodyPr/>
        <a:lstStyle/>
        <a:p>
          <a:endParaRPr lang="ru-RU"/>
        </a:p>
      </dgm:t>
    </dgm:pt>
    <dgm:pt modelId="{3306E0F1-10A8-404F-8307-CF29EDE762E4}" type="sibTrans" cxnId="{ACEE31C6-6D9A-48E3-B1EF-B55F5DEB19B1}">
      <dgm:prSet/>
      <dgm:spPr/>
      <dgm:t>
        <a:bodyPr/>
        <a:lstStyle/>
        <a:p>
          <a:endParaRPr lang="ru-RU"/>
        </a:p>
      </dgm:t>
    </dgm:pt>
    <dgm:pt modelId="{28A83A59-85C4-4B28-ACA0-0D53EC6FCB65}" type="pres">
      <dgm:prSet presAssocID="{535C7D12-6A54-46BC-AE70-444FC851EF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FCEC9-20C1-433F-BCFE-9AB2A94AC100}" type="pres">
      <dgm:prSet presAssocID="{F78C220F-CA10-4C7A-8106-25A742B6A10C}" presName="centerShape" presStyleLbl="node0" presStyleIdx="0" presStyleCnt="1"/>
      <dgm:spPr/>
      <dgm:t>
        <a:bodyPr/>
        <a:lstStyle/>
        <a:p>
          <a:endParaRPr lang="ru-RU"/>
        </a:p>
      </dgm:t>
    </dgm:pt>
    <dgm:pt modelId="{5146E61F-D186-4AD8-99B8-9909F7AF49CC}" type="pres">
      <dgm:prSet presAssocID="{A2485A2C-D508-403A-9DE8-7D35495BC915}" presName="parTrans" presStyleLbl="bgSibTrans2D1" presStyleIdx="0" presStyleCnt="3" custLinFactNeighborX="6443" custLinFactNeighborY="25229"/>
      <dgm:spPr/>
      <dgm:t>
        <a:bodyPr/>
        <a:lstStyle/>
        <a:p>
          <a:endParaRPr lang="ru-RU"/>
        </a:p>
      </dgm:t>
    </dgm:pt>
    <dgm:pt modelId="{48E9537E-D68C-4FCA-AB29-30CAA0AEC08E}" type="pres">
      <dgm:prSet presAssocID="{880DFF5A-74F9-4AC2-904C-55BB8D712848}" presName="node" presStyleLbl="node1" presStyleIdx="0" presStyleCnt="3" custRadScaleRad="140952" custRadScaleInc="-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E8B2-F5BC-4918-9CEF-57B7CAAC3644}" type="pres">
      <dgm:prSet presAssocID="{1E12EBAC-00FD-431D-933D-410D0C1BD97B}" presName="parTrans" presStyleLbl="bgSibTrans2D1" presStyleIdx="1" presStyleCnt="3" custLinFactNeighborX="-323" custLinFactNeighborY="26921"/>
      <dgm:spPr/>
      <dgm:t>
        <a:bodyPr/>
        <a:lstStyle/>
        <a:p>
          <a:endParaRPr lang="ru-RU"/>
        </a:p>
      </dgm:t>
    </dgm:pt>
    <dgm:pt modelId="{D8B6DAF4-EA48-47A0-BF1A-23FA7AF332EF}" type="pres">
      <dgm:prSet presAssocID="{0CD2DCB7-9D98-405B-83A3-217805126B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144C-40EE-40DA-A001-89F0283F844D}" type="pres">
      <dgm:prSet presAssocID="{C6F4F254-E2F7-4C64-A2EB-790DC9359F02}" presName="parTrans" presStyleLbl="bgSibTrans2D1" presStyleIdx="2" presStyleCnt="3" custLinFactNeighborX="-4915" custLinFactNeighborY="37687"/>
      <dgm:spPr/>
      <dgm:t>
        <a:bodyPr/>
        <a:lstStyle/>
        <a:p>
          <a:endParaRPr lang="ru-RU"/>
        </a:p>
      </dgm:t>
    </dgm:pt>
    <dgm:pt modelId="{524A2F22-0899-4254-895A-DF9DBC70D89F}" type="pres">
      <dgm:prSet presAssocID="{3F464B9F-BB92-4482-9BFF-114F1A22725F}" presName="node" presStyleLbl="node1" presStyleIdx="2" presStyleCnt="3" custRadScaleRad="142229" custRadScaleInc="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3683D-03A8-4300-A984-E1EB7E626B07}" type="presOf" srcId="{C6F4F254-E2F7-4C64-A2EB-790DC9359F02}" destId="{54B9144C-40EE-40DA-A001-89F0283F844D}" srcOrd="0" destOrd="0" presId="urn:microsoft.com/office/officeart/2005/8/layout/radial4"/>
    <dgm:cxn modelId="{A8C88D90-9326-4C85-BE6F-E3D4BD5B3865}" srcId="{535C7D12-6A54-46BC-AE70-444FC851EF5E}" destId="{F78C220F-CA10-4C7A-8106-25A742B6A10C}" srcOrd="0" destOrd="0" parTransId="{4AAB34CC-CB9E-40F2-BE64-8105CA93A21C}" sibTransId="{EF8E3EA9-C815-4188-94D9-2951E462BCCE}"/>
    <dgm:cxn modelId="{E496D746-24EF-4E33-9682-C6D4D29F3EC6}" type="presOf" srcId="{880DFF5A-74F9-4AC2-904C-55BB8D712848}" destId="{48E9537E-D68C-4FCA-AB29-30CAA0AEC08E}" srcOrd="0" destOrd="0" presId="urn:microsoft.com/office/officeart/2005/8/layout/radial4"/>
    <dgm:cxn modelId="{C593E935-A924-46F9-86FB-5861A6E4913E}" srcId="{F78C220F-CA10-4C7A-8106-25A742B6A10C}" destId="{0CD2DCB7-9D98-405B-83A3-217805126B08}" srcOrd="1" destOrd="0" parTransId="{1E12EBAC-00FD-431D-933D-410D0C1BD97B}" sibTransId="{9F237019-362F-4259-A2AD-36C9E421F8FF}"/>
    <dgm:cxn modelId="{ACEE31C6-6D9A-48E3-B1EF-B55F5DEB19B1}" srcId="{F78C220F-CA10-4C7A-8106-25A742B6A10C}" destId="{3F464B9F-BB92-4482-9BFF-114F1A22725F}" srcOrd="2" destOrd="0" parTransId="{C6F4F254-E2F7-4C64-A2EB-790DC9359F02}" sibTransId="{3306E0F1-10A8-404F-8307-CF29EDE762E4}"/>
    <dgm:cxn modelId="{8C161B22-4EBD-4E02-B4C7-F6236E97AF49}" type="presOf" srcId="{0CD2DCB7-9D98-405B-83A3-217805126B08}" destId="{D8B6DAF4-EA48-47A0-BF1A-23FA7AF332EF}" srcOrd="0" destOrd="0" presId="urn:microsoft.com/office/officeart/2005/8/layout/radial4"/>
    <dgm:cxn modelId="{C0319E34-1A26-41FF-BAC5-124AC1B9E683}" type="presOf" srcId="{3F464B9F-BB92-4482-9BFF-114F1A22725F}" destId="{524A2F22-0899-4254-895A-DF9DBC70D89F}" srcOrd="0" destOrd="0" presId="urn:microsoft.com/office/officeart/2005/8/layout/radial4"/>
    <dgm:cxn modelId="{942870CB-9534-4F21-8CD4-81F5F9A461F7}" srcId="{F78C220F-CA10-4C7A-8106-25A742B6A10C}" destId="{880DFF5A-74F9-4AC2-904C-55BB8D712848}" srcOrd="0" destOrd="0" parTransId="{A2485A2C-D508-403A-9DE8-7D35495BC915}" sibTransId="{6C359260-7CC8-4019-8A24-29859081A0AD}"/>
    <dgm:cxn modelId="{BC83826F-68A0-4423-8F77-07152544D731}" type="presOf" srcId="{F78C220F-CA10-4C7A-8106-25A742B6A10C}" destId="{435FCEC9-20C1-433F-BCFE-9AB2A94AC100}" srcOrd="0" destOrd="0" presId="urn:microsoft.com/office/officeart/2005/8/layout/radial4"/>
    <dgm:cxn modelId="{A3F6840E-631B-4FB8-BF8D-40FA49F840CF}" type="presOf" srcId="{A2485A2C-D508-403A-9DE8-7D35495BC915}" destId="{5146E61F-D186-4AD8-99B8-9909F7AF49CC}" srcOrd="0" destOrd="0" presId="urn:microsoft.com/office/officeart/2005/8/layout/radial4"/>
    <dgm:cxn modelId="{F67332B5-324C-4413-9D26-EE42B7F2814F}" type="presOf" srcId="{1E12EBAC-00FD-431D-933D-410D0C1BD97B}" destId="{D9F6E8B2-F5BC-4918-9CEF-57B7CAAC3644}" srcOrd="0" destOrd="0" presId="urn:microsoft.com/office/officeart/2005/8/layout/radial4"/>
    <dgm:cxn modelId="{4557C09C-3AAD-4D1B-91EC-CD851832FD34}" type="presOf" srcId="{535C7D12-6A54-46BC-AE70-444FC851EF5E}" destId="{28A83A59-85C4-4B28-ACA0-0D53EC6FCB65}" srcOrd="0" destOrd="0" presId="urn:microsoft.com/office/officeart/2005/8/layout/radial4"/>
    <dgm:cxn modelId="{F36F1AC8-14C0-4BE4-AF9A-C20FA3F5E844}" type="presParOf" srcId="{28A83A59-85C4-4B28-ACA0-0D53EC6FCB65}" destId="{435FCEC9-20C1-433F-BCFE-9AB2A94AC100}" srcOrd="0" destOrd="0" presId="urn:microsoft.com/office/officeart/2005/8/layout/radial4"/>
    <dgm:cxn modelId="{0B8149D3-651D-437D-8C28-421D2DD9A19E}" type="presParOf" srcId="{28A83A59-85C4-4B28-ACA0-0D53EC6FCB65}" destId="{5146E61F-D186-4AD8-99B8-9909F7AF49CC}" srcOrd="1" destOrd="0" presId="urn:microsoft.com/office/officeart/2005/8/layout/radial4"/>
    <dgm:cxn modelId="{D6C7E875-A46A-47D5-85F9-F6DE6FCB36F6}" type="presParOf" srcId="{28A83A59-85C4-4B28-ACA0-0D53EC6FCB65}" destId="{48E9537E-D68C-4FCA-AB29-30CAA0AEC08E}" srcOrd="2" destOrd="0" presId="urn:microsoft.com/office/officeart/2005/8/layout/radial4"/>
    <dgm:cxn modelId="{B8F3B454-D455-4CC8-B82F-26C6F6043D38}" type="presParOf" srcId="{28A83A59-85C4-4B28-ACA0-0D53EC6FCB65}" destId="{D9F6E8B2-F5BC-4918-9CEF-57B7CAAC3644}" srcOrd="3" destOrd="0" presId="urn:microsoft.com/office/officeart/2005/8/layout/radial4"/>
    <dgm:cxn modelId="{11405033-63EA-4C96-B000-5970359CD5FC}" type="presParOf" srcId="{28A83A59-85C4-4B28-ACA0-0D53EC6FCB65}" destId="{D8B6DAF4-EA48-47A0-BF1A-23FA7AF332EF}" srcOrd="4" destOrd="0" presId="urn:microsoft.com/office/officeart/2005/8/layout/radial4"/>
    <dgm:cxn modelId="{7095838F-1A6E-488B-A4A2-5A1D7A1278DA}" type="presParOf" srcId="{28A83A59-85C4-4B28-ACA0-0D53EC6FCB65}" destId="{54B9144C-40EE-40DA-A001-89F0283F844D}" srcOrd="5" destOrd="0" presId="urn:microsoft.com/office/officeart/2005/8/layout/radial4"/>
    <dgm:cxn modelId="{79D15208-C8D4-43BF-8A2F-D355CE8BCDD7}" type="presParOf" srcId="{28A83A59-85C4-4B28-ACA0-0D53EC6FCB65}" destId="{524A2F22-0899-4254-895A-DF9DBC70D8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EF083-F2C1-4F9F-80BC-F0121DB78F9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04D06-F977-45B0-AE00-6F06CE0C4BD2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FAFA7CFE-E1C6-4AEB-A8BB-D31BF06D72B8}" type="parTrans" cxnId="{CFB6DE3F-CB2E-4DEA-9FE9-D5D5AFAE8A32}">
      <dgm:prSet/>
      <dgm:spPr/>
      <dgm:t>
        <a:bodyPr/>
        <a:lstStyle/>
        <a:p>
          <a:endParaRPr lang="ru-RU"/>
        </a:p>
      </dgm:t>
    </dgm:pt>
    <dgm:pt modelId="{2CE791A6-A949-4548-9602-2BBBB959E802}" type="sibTrans" cxnId="{CFB6DE3F-CB2E-4DEA-9FE9-D5D5AFAE8A32}">
      <dgm:prSet/>
      <dgm:spPr/>
      <dgm:t>
        <a:bodyPr/>
        <a:lstStyle/>
        <a:p>
          <a:endParaRPr lang="ru-RU"/>
        </a:p>
      </dgm:t>
    </dgm:pt>
    <dgm:pt modelId="{0AE8AAB8-424C-43F0-A6C4-8011DADAC3B8}">
      <dgm:prSet phldrT="[Текст]"/>
      <dgm:spPr/>
      <dgm:t>
        <a:bodyPr/>
        <a:lstStyle/>
        <a:p>
          <a:r>
            <a:rPr lang="ru-RU" dirty="0" smtClean="0"/>
            <a:t>Продукт как материальный результат</a:t>
          </a:r>
          <a:endParaRPr lang="ru-RU" dirty="0"/>
        </a:p>
      </dgm:t>
    </dgm:pt>
    <dgm:pt modelId="{33B1377F-B611-40B7-A761-F0DAD4784914}" type="parTrans" cxnId="{B4A6FD4A-D53C-47C1-B9BA-D13C70E2F602}">
      <dgm:prSet/>
      <dgm:spPr/>
      <dgm:t>
        <a:bodyPr/>
        <a:lstStyle/>
        <a:p>
          <a:endParaRPr lang="ru-RU"/>
        </a:p>
      </dgm:t>
    </dgm:pt>
    <dgm:pt modelId="{BAD2B096-38A8-4A8F-8F3D-9E3F89BEE026}" type="sibTrans" cxnId="{B4A6FD4A-D53C-47C1-B9BA-D13C70E2F602}">
      <dgm:prSet/>
      <dgm:spPr/>
      <dgm:t>
        <a:bodyPr/>
        <a:lstStyle/>
        <a:p>
          <a:endParaRPr lang="ru-RU"/>
        </a:p>
      </dgm:t>
    </dgm:pt>
    <dgm:pt modelId="{404D4668-50D0-4F12-9C23-36D288499F48}">
      <dgm:prSet phldrT="[Текст]"/>
      <dgm:spPr/>
      <dgm:t>
        <a:bodyPr/>
        <a:lstStyle/>
        <a:p>
          <a:r>
            <a:rPr lang="ru-RU" dirty="0" smtClean="0"/>
            <a:t>Процесс как работа по выполнению проекта</a:t>
          </a:r>
          <a:endParaRPr lang="ru-RU" dirty="0"/>
        </a:p>
      </dgm:t>
    </dgm:pt>
    <dgm:pt modelId="{A4AAFD63-F188-415B-A02C-1EF3D6DEFB04}" type="parTrans" cxnId="{BC9CF80E-51B3-41D1-B551-3D4B7E77CE70}">
      <dgm:prSet/>
      <dgm:spPr/>
      <dgm:t>
        <a:bodyPr/>
        <a:lstStyle/>
        <a:p>
          <a:endParaRPr lang="ru-RU"/>
        </a:p>
      </dgm:t>
    </dgm:pt>
    <dgm:pt modelId="{D6C0F88F-B5FA-48BE-8196-B9C917A4673D}" type="sibTrans" cxnId="{BC9CF80E-51B3-41D1-B551-3D4B7E77CE70}">
      <dgm:prSet/>
      <dgm:spPr/>
      <dgm:t>
        <a:bodyPr/>
        <a:lstStyle/>
        <a:p>
          <a:endParaRPr lang="ru-RU"/>
        </a:p>
      </dgm:t>
    </dgm:pt>
    <dgm:pt modelId="{8E88AB49-E33F-46F5-B22B-837304F18B6E}">
      <dgm:prSet phldrT="[Текст]"/>
      <dgm:spPr/>
      <dgm:t>
        <a:bodyPr/>
        <a:lstStyle/>
        <a:p>
          <a:r>
            <a:rPr lang="ru-RU" dirty="0" smtClean="0"/>
            <a:t>Защита проекта как иллюстрация образовательных достижений</a:t>
          </a:r>
          <a:endParaRPr lang="ru-RU" dirty="0"/>
        </a:p>
      </dgm:t>
    </dgm:pt>
    <dgm:pt modelId="{D30B8C63-9AEE-48C1-A1DB-FE806221658D}" type="parTrans" cxnId="{4ADB1669-2A59-4B24-A301-3C59F446F64C}">
      <dgm:prSet/>
      <dgm:spPr/>
      <dgm:t>
        <a:bodyPr/>
        <a:lstStyle/>
        <a:p>
          <a:endParaRPr lang="ru-RU"/>
        </a:p>
      </dgm:t>
    </dgm:pt>
    <dgm:pt modelId="{F6170647-3557-4C7C-A8AF-883C94018D3D}" type="sibTrans" cxnId="{4ADB1669-2A59-4B24-A301-3C59F446F64C}">
      <dgm:prSet/>
      <dgm:spPr/>
      <dgm:t>
        <a:bodyPr/>
        <a:lstStyle/>
        <a:p>
          <a:endParaRPr lang="ru-RU"/>
        </a:p>
      </dgm:t>
    </dgm:pt>
    <dgm:pt modelId="{0615B1D9-FFFB-4D57-9E7F-CAB9B4CAC25C}" type="pres">
      <dgm:prSet presAssocID="{2ADEF083-F2C1-4F9F-80BC-F0121DB78F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48A0B-B86C-430E-815A-47C7D3C62807}" type="pres">
      <dgm:prSet presAssocID="{A0304D06-F977-45B0-AE00-6F06CE0C4BD2}" presName="centerShape" presStyleLbl="node0" presStyleIdx="0" presStyleCnt="1"/>
      <dgm:spPr/>
      <dgm:t>
        <a:bodyPr/>
        <a:lstStyle/>
        <a:p>
          <a:endParaRPr lang="ru-RU"/>
        </a:p>
      </dgm:t>
    </dgm:pt>
    <dgm:pt modelId="{69834051-ADAE-4BF8-83D9-C0934BE92AE7}" type="pres">
      <dgm:prSet presAssocID="{33B1377F-B611-40B7-A761-F0DAD4784914}" presName="parTrans" presStyleLbl="bgSibTrans2D1" presStyleIdx="0" presStyleCnt="3" custLinFactNeighborX="9677" custLinFactNeighborY="21272"/>
      <dgm:spPr/>
      <dgm:t>
        <a:bodyPr/>
        <a:lstStyle/>
        <a:p>
          <a:endParaRPr lang="ru-RU"/>
        </a:p>
      </dgm:t>
    </dgm:pt>
    <dgm:pt modelId="{FBBEAC0C-40CB-46FA-B1A3-0A31879C4898}" type="pres">
      <dgm:prSet presAssocID="{0AE8AAB8-424C-43F0-A6C4-8011DADAC3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35EE8-09D0-436B-B0D3-462A68AF5AC2}" type="pres">
      <dgm:prSet presAssocID="{A4AAFD63-F188-415B-A02C-1EF3D6DEFB04}" presName="parTrans" presStyleLbl="bgSibTrans2D1" presStyleIdx="1" presStyleCnt="3" custLinFactNeighborX="1218" custLinFactNeighborY="38787"/>
      <dgm:spPr/>
      <dgm:t>
        <a:bodyPr/>
        <a:lstStyle/>
        <a:p>
          <a:endParaRPr lang="ru-RU"/>
        </a:p>
      </dgm:t>
    </dgm:pt>
    <dgm:pt modelId="{D344B486-3F4B-42A6-A5B3-FD21B8B89F64}" type="pres">
      <dgm:prSet presAssocID="{404D4668-50D0-4F12-9C23-36D288499F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C420-754F-41F7-8EE8-4BB8F4C5A9F8}" type="pres">
      <dgm:prSet presAssocID="{D30B8C63-9AEE-48C1-A1DB-FE806221658D}" presName="parTrans" presStyleLbl="bgSibTrans2D1" presStyleIdx="2" presStyleCnt="3" custLinFactNeighborX="-13713" custLinFactNeighborY="21272"/>
      <dgm:spPr/>
      <dgm:t>
        <a:bodyPr/>
        <a:lstStyle/>
        <a:p>
          <a:endParaRPr lang="ru-RU"/>
        </a:p>
      </dgm:t>
    </dgm:pt>
    <dgm:pt modelId="{5246BD2B-8051-4D34-9581-A50B1A976746}" type="pres">
      <dgm:prSet presAssocID="{8E88AB49-E33F-46F5-B22B-837304F18B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B1669-2A59-4B24-A301-3C59F446F64C}" srcId="{A0304D06-F977-45B0-AE00-6F06CE0C4BD2}" destId="{8E88AB49-E33F-46F5-B22B-837304F18B6E}" srcOrd="2" destOrd="0" parTransId="{D30B8C63-9AEE-48C1-A1DB-FE806221658D}" sibTransId="{F6170647-3557-4C7C-A8AF-883C94018D3D}"/>
    <dgm:cxn modelId="{B4A6FD4A-D53C-47C1-B9BA-D13C70E2F602}" srcId="{A0304D06-F977-45B0-AE00-6F06CE0C4BD2}" destId="{0AE8AAB8-424C-43F0-A6C4-8011DADAC3B8}" srcOrd="0" destOrd="0" parTransId="{33B1377F-B611-40B7-A761-F0DAD4784914}" sibTransId="{BAD2B096-38A8-4A8F-8F3D-9E3F89BEE026}"/>
    <dgm:cxn modelId="{E02F46B5-CCD4-465C-A85D-EA89BA33AF76}" type="presOf" srcId="{33B1377F-B611-40B7-A761-F0DAD4784914}" destId="{69834051-ADAE-4BF8-83D9-C0934BE92AE7}" srcOrd="0" destOrd="0" presId="urn:microsoft.com/office/officeart/2005/8/layout/radial4"/>
    <dgm:cxn modelId="{BA857F69-8AEE-488C-91C0-975B32A42465}" type="presOf" srcId="{A4AAFD63-F188-415B-A02C-1EF3D6DEFB04}" destId="{B6C35EE8-09D0-436B-B0D3-462A68AF5AC2}" srcOrd="0" destOrd="0" presId="urn:microsoft.com/office/officeart/2005/8/layout/radial4"/>
    <dgm:cxn modelId="{753E76D0-F2B9-4BFB-B381-D2E48D38A571}" type="presOf" srcId="{D30B8C63-9AEE-48C1-A1DB-FE806221658D}" destId="{240EC420-754F-41F7-8EE8-4BB8F4C5A9F8}" srcOrd="0" destOrd="0" presId="urn:microsoft.com/office/officeart/2005/8/layout/radial4"/>
    <dgm:cxn modelId="{CFB6DE3F-CB2E-4DEA-9FE9-D5D5AFAE8A32}" srcId="{2ADEF083-F2C1-4F9F-80BC-F0121DB78F92}" destId="{A0304D06-F977-45B0-AE00-6F06CE0C4BD2}" srcOrd="0" destOrd="0" parTransId="{FAFA7CFE-E1C6-4AEB-A8BB-D31BF06D72B8}" sibTransId="{2CE791A6-A949-4548-9602-2BBBB959E802}"/>
    <dgm:cxn modelId="{A997D89C-185B-4E3F-8892-446EF339C216}" type="presOf" srcId="{8E88AB49-E33F-46F5-B22B-837304F18B6E}" destId="{5246BD2B-8051-4D34-9581-A50B1A976746}" srcOrd="0" destOrd="0" presId="urn:microsoft.com/office/officeart/2005/8/layout/radial4"/>
    <dgm:cxn modelId="{F0EEA005-E4A0-4184-8CB4-158497BBE241}" type="presOf" srcId="{404D4668-50D0-4F12-9C23-36D288499F48}" destId="{D344B486-3F4B-42A6-A5B3-FD21B8B89F64}" srcOrd="0" destOrd="0" presId="urn:microsoft.com/office/officeart/2005/8/layout/radial4"/>
    <dgm:cxn modelId="{AA1BBD28-2373-40BD-B906-D1D30CE38DA7}" type="presOf" srcId="{0AE8AAB8-424C-43F0-A6C4-8011DADAC3B8}" destId="{FBBEAC0C-40CB-46FA-B1A3-0A31879C4898}" srcOrd="0" destOrd="0" presId="urn:microsoft.com/office/officeart/2005/8/layout/radial4"/>
    <dgm:cxn modelId="{6D584D1B-8CCB-44E8-8E26-131BF4434044}" type="presOf" srcId="{2ADEF083-F2C1-4F9F-80BC-F0121DB78F92}" destId="{0615B1D9-FFFB-4D57-9E7F-CAB9B4CAC25C}" srcOrd="0" destOrd="0" presId="urn:microsoft.com/office/officeart/2005/8/layout/radial4"/>
    <dgm:cxn modelId="{BC9CF80E-51B3-41D1-B551-3D4B7E77CE70}" srcId="{A0304D06-F977-45B0-AE00-6F06CE0C4BD2}" destId="{404D4668-50D0-4F12-9C23-36D288499F48}" srcOrd="1" destOrd="0" parTransId="{A4AAFD63-F188-415B-A02C-1EF3D6DEFB04}" sibTransId="{D6C0F88F-B5FA-48BE-8196-B9C917A4673D}"/>
    <dgm:cxn modelId="{3633CA99-8229-4E07-A447-D232147F6EA6}" type="presOf" srcId="{A0304D06-F977-45B0-AE00-6F06CE0C4BD2}" destId="{48648A0B-B86C-430E-815A-47C7D3C62807}" srcOrd="0" destOrd="0" presId="urn:microsoft.com/office/officeart/2005/8/layout/radial4"/>
    <dgm:cxn modelId="{0C0F7F4A-36FD-48A4-89B2-E4004242F152}" type="presParOf" srcId="{0615B1D9-FFFB-4D57-9E7F-CAB9B4CAC25C}" destId="{48648A0B-B86C-430E-815A-47C7D3C62807}" srcOrd="0" destOrd="0" presId="urn:microsoft.com/office/officeart/2005/8/layout/radial4"/>
    <dgm:cxn modelId="{594AD789-8DC7-4EB5-A586-E96D651C086E}" type="presParOf" srcId="{0615B1D9-FFFB-4D57-9E7F-CAB9B4CAC25C}" destId="{69834051-ADAE-4BF8-83D9-C0934BE92AE7}" srcOrd="1" destOrd="0" presId="urn:microsoft.com/office/officeart/2005/8/layout/radial4"/>
    <dgm:cxn modelId="{856C1DED-E76D-4295-9A50-1F90CED13482}" type="presParOf" srcId="{0615B1D9-FFFB-4D57-9E7F-CAB9B4CAC25C}" destId="{FBBEAC0C-40CB-46FA-B1A3-0A31879C4898}" srcOrd="2" destOrd="0" presId="urn:microsoft.com/office/officeart/2005/8/layout/radial4"/>
    <dgm:cxn modelId="{B8257343-6FB0-448E-8546-0AEF096B0E7B}" type="presParOf" srcId="{0615B1D9-FFFB-4D57-9E7F-CAB9B4CAC25C}" destId="{B6C35EE8-09D0-436B-B0D3-462A68AF5AC2}" srcOrd="3" destOrd="0" presId="urn:microsoft.com/office/officeart/2005/8/layout/radial4"/>
    <dgm:cxn modelId="{300DCC2E-44B2-40DC-8132-34621F880B86}" type="presParOf" srcId="{0615B1D9-FFFB-4D57-9E7F-CAB9B4CAC25C}" destId="{D344B486-3F4B-42A6-A5B3-FD21B8B89F64}" srcOrd="4" destOrd="0" presId="urn:microsoft.com/office/officeart/2005/8/layout/radial4"/>
    <dgm:cxn modelId="{D48C42DE-CC23-4D30-B8B9-3D8A76EE4F7C}" type="presParOf" srcId="{0615B1D9-FFFB-4D57-9E7F-CAB9B4CAC25C}" destId="{240EC420-754F-41F7-8EE8-4BB8F4C5A9F8}" srcOrd="5" destOrd="0" presId="urn:microsoft.com/office/officeart/2005/8/layout/radial4"/>
    <dgm:cxn modelId="{DFED3B4C-D59B-49D5-809A-4364806FFF3E}" type="presParOf" srcId="{0615B1D9-FFFB-4D57-9E7F-CAB9B4CAC25C}" destId="{5246BD2B-8051-4D34-9581-A50B1A9767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BE8B6-91C5-4056-835A-0B396787FE3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9AF-8F3E-4B8D-8467-347DC419D5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1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69AF-8F3E-4B8D-8467-347DC419D5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3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69AF-8F3E-4B8D-8467-347DC419D5E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3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ilino1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dmetconcept.ru/subject-form/himij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frescenter.ucoz.ru/Shk_Bibliotek/proekt_deyat/2013/leontovich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600" b="1" i="1" dirty="0" smtClean="0"/>
              <a:t>МУНИЦИПАЛЬНОЕ   БЮДЖЕТНОЕ   ОБЩЕОБРАЗОВАТЕЛЬНОЕ УЧРЕЖДЕНИЕ</a:t>
            </a:r>
            <a:br>
              <a:rPr lang="ru-RU" sz="1600" b="1" i="1" dirty="0" smtClean="0"/>
            </a:br>
            <a:r>
              <a:rPr lang="ru-RU" sz="1600" b="1" i="1" dirty="0" smtClean="0"/>
              <a:t>СРЕДНЯЯ ОБЩЕОБРАЗОВАТЕЛЬНАЯ ШКОЛА № 1 Г. ПЕТУШКИ ВЛАДИМИРСКОЙ ОБЛАСТИ</a:t>
            </a:r>
            <a:br>
              <a:rPr lang="ru-RU" sz="1600" b="1" i="1" dirty="0" smtClean="0"/>
            </a:br>
            <a:r>
              <a:rPr lang="ru-RU" sz="1600" b="1" i="1" dirty="0" smtClean="0"/>
              <a:t>601143 г.Петушки, ул.Чкалова, д. 12;      </a:t>
            </a:r>
            <a:r>
              <a:rPr lang="en-US" sz="1600" b="1" i="1" dirty="0" smtClean="0"/>
              <a:t>e</a:t>
            </a:r>
            <a:r>
              <a:rPr lang="ru-RU" sz="1600" b="1" i="1" dirty="0" smtClean="0"/>
              <a:t>-</a:t>
            </a:r>
            <a:r>
              <a:rPr lang="en-US" sz="1600" b="1" i="1" dirty="0" smtClean="0"/>
              <a:t>mail</a:t>
            </a:r>
            <a:r>
              <a:rPr lang="ru-RU" sz="1600" b="1" i="1" dirty="0" smtClean="0"/>
              <a:t>: </a:t>
            </a:r>
            <a:r>
              <a:rPr lang="en-US" sz="1600" b="1" i="1" u="sng" dirty="0" err="1" smtClean="0">
                <a:hlinkClick r:id="rId2"/>
              </a:rPr>
              <a:t>filino</a:t>
            </a:r>
            <a:r>
              <a:rPr lang="ru-RU" sz="1600" b="1" i="1" u="sng" dirty="0" smtClean="0">
                <a:hlinkClick r:id="rId2"/>
              </a:rPr>
              <a:t>1@</a:t>
            </a:r>
            <a:r>
              <a:rPr lang="en-US" sz="1600" b="1" i="1" u="sng" dirty="0" smtClean="0">
                <a:hlinkClick r:id="rId2"/>
              </a:rPr>
              <a:t>mail</a:t>
            </a:r>
            <a:r>
              <a:rPr lang="ru-RU" sz="1600" b="1" i="1" u="sng" dirty="0" smtClean="0">
                <a:hlinkClick r:id="rId2"/>
              </a:rPr>
              <a:t>.</a:t>
            </a:r>
            <a:r>
              <a:rPr lang="en-US" sz="1600" b="1" i="1" u="sng" dirty="0" err="1" smtClean="0">
                <a:hlinkClick r:id="rId2"/>
              </a:rPr>
              <a:t>ru</a:t>
            </a:r>
            <a:r>
              <a:rPr lang="ru-RU" sz="1600" b="1" i="1" dirty="0" smtClean="0"/>
              <a:t>       Директор Грачева Т.Л.                 т.2-27-57</a:t>
            </a:r>
            <a:br>
              <a:rPr lang="ru-RU" sz="1600" b="1" i="1" dirty="0" smtClean="0"/>
            </a:b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532859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Индивидуальный проект как форма промежуточной аттестации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Учитель химии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Селиверстова Елена Владимировна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г. Петушки, 2021 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image2.png" descr="http://soripkro.ru/images/images/1439443423_po-fgo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20" y="1556792"/>
            <a:ext cx="999048" cy="57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Формы организации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учебно-исследовательской деятельности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(ПООП ООО, п. 2.1.5)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1.  На урочных занятиях</a:t>
            </a:r>
          </a:p>
          <a:p>
            <a:pPr lvl="0"/>
            <a:r>
              <a:rPr lang="ru-RU" dirty="0" smtClean="0"/>
              <a:t>урок-исследование, урок-лаборатория, урок – творческий отчет, урок</a:t>
            </a:r>
          </a:p>
          <a:p>
            <a:pPr>
              <a:buNone/>
            </a:pPr>
            <a:r>
              <a:rPr lang="ru-RU" dirty="0" smtClean="0"/>
              <a:t>       изобретательства, урок «Удивительное рядом», урок – рассказ об ученых,</a:t>
            </a:r>
          </a:p>
          <a:p>
            <a:pPr>
              <a:buNone/>
            </a:pPr>
            <a:r>
              <a:rPr lang="ru-RU" dirty="0" smtClean="0"/>
              <a:t>      урок – защита исследовательских проектов, урок-экспертиза, урок «Патент на открытие»;</a:t>
            </a:r>
          </a:p>
          <a:p>
            <a:pPr lvl="0"/>
            <a:r>
              <a:rPr lang="ru-RU" dirty="0" smtClean="0"/>
              <a:t>учебный эксперимент, позволяющий освоить элементы исследовательской деятельности (планирование и проведение эксперимента, обработка и анализ его результатов);</a:t>
            </a:r>
          </a:p>
          <a:p>
            <a:pPr lvl="0"/>
            <a:r>
              <a:rPr lang="ru-RU" dirty="0" smtClean="0"/>
              <a:t>домашнее задание исследовательского характера.</a:t>
            </a:r>
          </a:p>
          <a:p>
            <a:pPr>
              <a:buNone/>
            </a:pPr>
            <a:r>
              <a:rPr lang="ru-RU" b="1" dirty="0" smtClean="0"/>
              <a:t>2. На внеурочных занятиях</a:t>
            </a:r>
          </a:p>
          <a:p>
            <a:pPr lvl="0"/>
            <a:r>
              <a:rPr lang="ru-RU" dirty="0" smtClean="0"/>
              <a:t>исследовательская практика обучающихся;</a:t>
            </a:r>
          </a:p>
          <a:p>
            <a:pPr lvl="0"/>
            <a:r>
              <a:rPr lang="ru-RU" dirty="0" smtClean="0"/>
              <a:t>образовательные экспедиции – походы, поездки, экскурсии с четко обозначенными образовательными целями, программой деятельности, продуманными формами контроля;</a:t>
            </a:r>
          </a:p>
          <a:p>
            <a:pPr lvl="0"/>
            <a:r>
              <a:rPr lang="ru-RU" dirty="0" smtClean="0"/>
              <a:t>факультативные занятия;</a:t>
            </a:r>
          </a:p>
          <a:p>
            <a:pPr lvl="0"/>
            <a:r>
              <a:rPr lang="ru-RU" dirty="0" smtClean="0"/>
              <a:t>ученическое научно-исследовательское общество;</a:t>
            </a:r>
          </a:p>
          <a:p>
            <a:pPr lvl="0"/>
            <a:r>
              <a:rPr lang="ru-RU" dirty="0" smtClean="0"/>
              <a:t>Участие учащихся в олимпиадах , конкурсах, конференциях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Урок-исследование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660" y="690395"/>
            <a:ext cx="6120680" cy="616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308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Учебный эксперимент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5" y="980728"/>
            <a:ext cx="8565750" cy="5710500"/>
          </a:xfrm>
        </p:spPr>
      </p:pic>
    </p:spTree>
    <p:extLst>
      <p:ext uri="{BB962C8B-B14F-4D97-AF65-F5344CB8AC3E}">
        <p14:creationId xmlns:p14="http://schemas.microsoft.com/office/powerpoint/2010/main" val="3125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21" y="381"/>
            <a:ext cx="8229600" cy="8363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Факультативные занятия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21" y="743682"/>
            <a:ext cx="3379759" cy="5997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5033400" cy="37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0527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В чем заключаются особенности учебно-исследовательской работы</a:t>
            </a:r>
            <a:r>
              <a:rPr lang="ru-RU" sz="2400" b="1" u="dotted" dirty="0" smtClean="0">
                <a:solidFill>
                  <a:srgbClr val="FF0000"/>
                </a:solidFill>
              </a:rPr>
              <a:t> старшеклассников?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Исследовательское направление работы старшеклассников должно носить выраженный </a:t>
            </a:r>
            <a:r>
              <a:rPr lang="ru-RU" b="1" dirty="0" smtClean="0"/>
              <a:t>научный</a:t>
            </a:r>
            <a:r>
              <a:rPr lang="ru-RU" dirty="0" smtClean="0"/>
              <a:t> </a:t>
            </a:r>
            <a:r>
              <a:rPr lang="ru-RU" b="1" dirty="0" smtClean="0"/>
              <a:t>характер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Для руководства исследовательской работой обучающихся необходимо </a:t>
            </a:r>
            <a:r>
              <a:rPr lang="ru-RU" b="1" dirty="0" smtClean="0"/>
              <a:t>привлекать специалистов и</a:t>
            </a:r>
            <a:r>
              <a:rPr lang="ru-RU" dirty="0" smtClean="0"/>
              <a:t> </a:t>
            </a:r>
            <a:r>
              <a:rPr lang="ru-RU" b="1" dirty="0" smtClean="0"/>
              <a:t>ученых </a:t>
            </a:r>
            <a:r>
              <a:rPr lang="ru-RU" dirty="0" smtClean="0"/>
              <a:t>из различных областей знаний.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Возможно выполнение исследовательских работ и</a:t>
            </a:r>
          </a:p>
          <a:p>
            <a:pPr>
              <a:buNone/>
            </a:pPr>
            <a:r>
              <a:rPr lang="ru-RU" dirty="0" smtClean="0"/>
              <a:t>      проектов обучающимися </a:t>
            </a:r>
            <a:r>
              <a:rPr lang="ru-RU" b="1" dirty="0" smtClean="0"/>
              <a:t>вне школы </a:t>
            </a:r>
            <a:r>
              <a:rPr lang="ru-RU" dirty="0" smtClean="0"/>
              <a:t>– в лабораториях</a:t>
            </a:r>
          </a:p>
          <a:p>
            <a:pPr>
              <a:buNone/>
            </a:pPr>
            <a:r>
              <a:rPr lang="ru-RU" dirty="0" smtClean="0"/>
              <a:t>      вузов, исследовательских институтов, колледжей 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Возможно </a:t>
            </a:r>
            <a:r>
              <a:rPr lang="ru-RU" b="1" dirty="0" smtClean="0"/>
              <a:t>дистанционное руководство </a:t>
            </a:r>
            <a:r>
              <a:rPr lang="ru-RU" dirty="0" smtClean="0"/>
              <a:t>работой (посредством сети Интернет) </a:t>
            </a:r>
          </a:p>
          <a:p>
            <a:pPr lvl="0">
              <a:buNone/>
            </a:pPr>
            <a:r>
              <a:rPr lang="ru-RU" dirty="0" smtClean="0"/>
              <a:t> (ПООП СОО, п. II.1.8).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247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Каким требованиям должна соответствовать учебно-исследовательская работа  </a:t>
            </a:r>
            <a:r>
              <a:rPr lang="ru-RU" sz="2400" b="1" u="dotted" dirty="0" smtClean="0">
                <a:solidFill>
                  <a:srgbClr val="FF0000"/>
                </a:solidFill>
              </a:rPr>
              <a:t>старшеклассников?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Требования к исследовательским проектам:</a:t>
            </a:r>
          </a:p>
          <a:p>
            <a:pPr lvl="1"/>
            <a:r>
              <a:rPr lang="ru-RU" dirty="0" smtClean="0"/>
              <a:t>постановка задачи;</a:t>
            </a:r>
            <a:endParaRPr lang="ru-RU" sz="1200" dirty="0" smtClean="0"/>
          </a:p>
          <a:p>
            <a:pPr lvl="1"/>
            <a:r>
              <a:rPr lang="ru-RU" dirty="0" smtClean="0"/>
              <a:t>формулировка гипотезы;</a:t>
            </a:r>
            <a:endParaRPr lang="ru-RU" sz="1200" dirty="0" smtClean="0"/>
          </a:p>
          <a:p>
            <a:pPr lvl="1"/>
            <a:r>
              <a:rPr lang="ru-RU" dirty="0" smtClean="0"/>
              <a:t>описание инструментария и регламентов исследования;</a:t>
            </a:r>
            <a:endParaRPr lang="ru-RU" sz="1200" dirty="0" smtClean="0"/>
          </a:p>
          <a:p>
            <a:pPr lvl="1"/>
            <a:r>
              <a:rPr lang="ru-RU" dirty="0" smtClean="0"/>
              <a:t>проведение исследования;</a:t>
            </a:r>
            <a:endParaRPr lang="ru-RU" sz="1200" dirty="0" smtClean="0"/>
          </a:p>
          <a:p>
            <a:pPr lvl="1"/>
            <a:r>
              <a:rPr lang="ru-RU" dirty="0" smtClean="0"/>
              <a:t>интерпретация полученных результатов. </a:t>
            </a:r>
            <a:endParaRPr lang="ru-RU" sz="2000" dirty="0" smtClean="0"/>
          </a:p>
          <a:p>
            <a:pPr lvl="0"/>
            <a:r>
              <a:rPr lang="ru-RU" sz="2200" dirty="0" smtClean="0"/>
              <a:t>Для исследований в </a:t>
            </a:r>
            <a:r>
              <a:rPr lang="ru-RU" sz="2200" dirty="0" err="1" smtClean="0"/>
              <a:t>естественно-научной</a:t>
            </a:r>
            <a:r>
              <a:rPr lang="ru-RU" sz="2200" dirty="0" smtClean="0"/>
              <a:t>, научно- технической, социальной и экономической областях желательным является использование элементов </a:t>
            </a:r>
            <a:r>
              <a:rPr lang="ru-RU" sz="2200" b="1" dirty="0" smtClean="0"/>
              <a:t>математического моделирования </a:t>
            </a:r>
            <a:r>
              <a:rPr lang="ru-RU" sz="2200" dirty="0" smtClean="0"/>
              <a:t>(с использованием компьютерных программ в том числе)	(ПООП СОО, п. II.1.8).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64807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 чём заключаются особенности индивидуального проекта?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Представляет собой </a:t>
            </a:r>
            <a:r>
              <a:rPr lang="ru-RU" b="1" dirty="0" smtClean="0"/>
              <a:t>особую форму организации деятельности обучающихся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(учебное исследование или учебный проект).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/>
              <a:t>Выполняется обучающимся самостоятельно под руководством учителя (</a:t>
            </a:r>
            <a:r>
              <a:rPr lang="ru-RU" b="1" dirty="0" err="1" smtClean="0"/>
              <a:t>тьютора</a:t>
            </a:r>
            <a:r>
              <a:rPr lang="ru-RU" b="1" dirty="0" smtClean="0"/>
              <a:t>) </a:t>
            </a:r>
            <a:r>
              <a:rPr lang="ru-RU" dirty="0" smtClean="0"/>
              <a:t>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Выполняется обучающимся </a:t>
            </a:r>
            <a:r>
              <a:rPr lang="ru-RU" b="1" dirty="0" smtClean="0"/>
              <a:t>в течение одного или двух лет в рамках учебного времени, специально отведённого учебным планом (70–140 часов)</a:t>
            </a:r>
            <a:r>
              <a:rPr lang="ru-RU" dirty="0" smtClean="0"/>
              <a:t>, и должен быть представлен в виде завершённого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  (ФГОС СОО, п. 11).</a:t>
            </a:r>
          </a:p>
          <a:p>
            <a:endParaRPr lang="ru-RU" dirty="0"/>
          </a:p>
        </p:txBody>
      </p:sp>
      <p:pic>
        <p:nvPicPr>
          <p:cNvPr id="4" name="image2.png" descr="http://soripkro.ru/images/images/1439443423_po-fgo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2136" y="332656"/>
            <a:ext cx="1001864" cy="57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С чего начинается работа над индивидуальным проектом?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Исследовательское задание</a:t>
            </a:r>
            <a:r>
              <a:rPr lang="ru-RU" dirty="0" smtClean="0"/>
              <a:t>- задание , направленное на привлечение учащихся к проведению химического эксперимента, позволяющего активно овладевать знаниями и различными способами действий.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Исследовательское задание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Приготовьте раствор хозяйственного мыла. Разделите раствор на три части. К первой части прилейте раствор уксуса, ко второй части- раствор лимонной кислоты, третью часть оставьте в качестве контрольного образца. Что происходит в первом и втором стаканах? Найдите объяснение наблюдаемым явлениям.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Домашний эксперимент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Развитие умений:</a:t>
            </a:r>
          </a:p>
          <a:p>
            <a:pPr>
              <a:buFontTx/>
              <a:buChar char="-"/>
            </a:pPr>
            <a:r>
              <a:rPr lang="ru-RU" dirty="0" smtClean="0"/>
              <a:t>генерировать идеи и определять средства, необходимые для их реализации;</a:t>
            </a:r>
          </a:p>
          <a:p>
            <a:pPr>
              <a:buFontTx/>
              <a:buChar char="-"/>
            </a:pPr>
            <a:r>
              <a:rPr lang="ru-RU" dirty="0" smtClean="0"/>
              <a:t>выдвигать гипотезы;</a:t>
            </a:r>
          </a:p>
          <a:p>
            <a:pPr>
              <a:buFontTx/>
              <a:buChar char="-"/>
            </a:pPr>
            <a:r>
              <a:rPr lang="ru-RU" dirty="0" smtClean="0"/>
              <a:t>проводить самостоятельный поиск химической информации;</a:t>
            </a:r>
          </a:p>
          <a:p>
            <a:pPr>
              <a:buFontTx/>
              <a:buChar char="-"/>
            </a:pPr>
            <a:r>
              <a:rPr lang="ru-RU" dirty="0" err="1" smtClean="0"/>
              <a:t>аргументированно</a:t>
            </a:r>
            <a:r>
              <a:rPr lang="ru-RU" dirty="0" smtClean="0"/>
              <a:t> излагать свои мысли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Какие требования устанавливает ФГОС к результатам образования? (ФГОС ООО, п.II.8,ФГОС СОО, п. II.6)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931224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2.png" descr="http://soripkro.ru/images/images/1439443423_po-fgo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8344" y="620688"/>
            <a:ext cx="999048" cy="57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Индивидуальный исследовательский проект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Исследовательский проект подразумевает осуществление определенной учебно-исследовательской деятельности.</a:t>
            </a:r>
          </a:p>
          <a:p>
            <a:r>
              <a:rPr lang="ru-RU" dirty="0" smtClean="0"/>
              <a:t>От учебного исследования исследовательский проект отличается постановкой практической цели, его результатом является конкретные рекомендации по использованию того или иного продукта или явлений в повседневной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Взаимодействие учителя и обучающегося  в процессе выполнения исследовательского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784976" cy="609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34"/>
                <a:gridCol w="2881521"/>
                <a:gridCol w="2881521"/>
              </a:tblGrid>
              <a:tr h="385785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учащегося</a:t>
                      </a:r>
                      <a:endParaRPr lang="ru-RU" dirty="0"/>
                    </a:p>
                  </a:txBody>
                  <a:tcPr/>
                </a:tc>
              </a:tr>
              <a:tr h="1807378">
                <a:tc>
                  <a:txBody>
                    <a:bodyPr/>
                    <a:lstStyle/>
                    <a:p>
                      <a:r>
                        <a:rPr lang="ru-RU" dirty="0" smtClean="0"/>
                        <a:t>Мотивационный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</a:t>
                      </a:r>
                      <a:r>
                        <a:rPr lang="ru-RU" baseline="0" dirty="0" smtClean="0"/>
                        <a:t> к познанию свойств веществ и окружающих явлений, консультация по формулированию цели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темы</a:t>
                      </a:r>
                      <a:r>
                        <a:rPr lang="ru-RU" baseline="0" dirty="0" smtClean="0"/>
                        <a:t> и формулирование цели исследования</a:t>
                      </a:r>
                      <a:endParaRPr lang="ru-RU" dirty="0"/>
                    </a:p>
                  </a:txBody>
                  <a:tcPr/>
                </a:tc>
              </a:tr>
              <a:tr h="180737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Стимулирование к выдвижению гипотезы, консультирование по выбору методов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 плану проведения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Выдвижение гипотезы, составление плана проведения исследования</a:t>
                      </a:r>
                      <a:endParaRPr lang="ru-RU" dirty="0"/>
                    </a:p>
                  </a:txBody>
                  <a:tcPr/>
                </a:tc>
              </a:tr>
              <a:tr h="2092754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Информационно-аналитический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 по работе с различными источниками информации,</a:t>
                      </a:r>
                      <a:r>
                        <a:rPr lang="ru-RU" baseline="0" dirty="0" smtClean="0"/>
                        <a:t> анализу и обобщению собранного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и отбор теоретического материала по теме исследования, обобщение теоретической информации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Взаимодействие учителя и обучающегося  в процессе выполнения исследовательского проекта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47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3171800"/>
                <a:gridCol w="2743200"/>
              </a:tblGrid>
              <a:tr h="41056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учащегося</a:t>
                      </a:r>
                      <a:endParaRPr lang="ru-RU" dirty="0"/>
                    </a:p>
                  </a:txBody>
                  <a:tcPr/>
                </a:tc>
              </a:tr>
              <a:tr h="2227148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 по выполнению химического эксперимента, систематизации результатов исследования и их интерпретации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химического эксперимента с фиксацией полученных</a:t>
                      </a:r>
                      <a:r>
                        <a:rPr lang="ru-RU" baseline="0" dirty="0" smtClean="0"/>
                        <a:t> результатов, обобщение эмпирических  данных, формулирование выводов</a:t>
                      </a:r>
                      <a:endParaRPr lang="ru-RU" dirty="0"/>
                    </a:p>
                  </a:txBody>
                  <a:tcPr/>
                </a:tc>
              </a:tr>
              <a:tr h="2834552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</a:t>
                      </a:r>
                      <a:r>
                        <a:rPr lang="ru-RU" baseline="0" dirty="0" smtClean="0"/>
                        <a:t> по оформлению исследовательской работы и представлению полученных результатов, стимулирование к поиску новых способов решения выявленных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 результатов проведенного</a:t>
                      </a:r>
                      <a:r>
                        <a:rPr lang="ru-RU" baseline="0" dirty="0" smtClean="0"/>
                        <a:t> исследования, формулирование собственного мнения по проблеме исследования, защита исследовательской работы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Универсальные учебные действия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Регулятивные:</a:t>
            </a:r>
            <a:r>
              <a:rPr lang="ru-RU" dirty="0" smtClean="0"/>
              <a:t> формирование навыков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  <a:p>
            <a:r>
              <a:rPr lang="ru-RU" b="1" dirty="0" smtClean="0"/>
              <a:t>Познавательные:</a:t>
            </a:r>
            <a:r>
              <a:rPr lang="ru-RU" dirty="0" smtClean="0"/>
              <a:t> формирование умений организовать собственную деятельность, систематизировать и интерпретировать результаты проводимого исследования, 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 отстаивать собственное мнение по проблеме исследования.</a:t>
            </a:r>
          </a:p>
          <a:p>
            <a:r>
              <a:rPr lang="ru-RU" b="1" dirty="0" smtClean="0"/>
              <a:t>Коммуникативные: </a:t>
            </a:r>
            <a:r>
              <a:rPr lang="ru-RU" dirty="0" smtClean="0"/>
              <a:t>формирование умений использовать различные способы коммуникативной деятельности, строить аргументированные высказывания, участвовать в продуктивном диалоге.</a:t>
            </a:r>
          </a:p>
          <a:p>
            <a:r>
              <a:rPr lang="ru-RU" b="1" dirty="0" smtClean="0"/>
              <a:t>Личностные:</a:t>
            </a:r>
            <a:r>
              <a:rPr lang="ru-RU" dirty="0" smtClean="0"/>
              <a:t> формирование у учащихся готовности и способности к самообразованию, академической мобильности с возможностью продолжения избранного направления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Планируемые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Предметные: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Учащиеся расширяют </a:t>
            </a:r>
            <a:r>
              <a:rPr lang="ru-RU" dirty="0" smtClean="0"/>
              <a:t>знания об органических и неорганических веществах.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Учащиеся овладевают</a:t>
            </a:r>
            <a:r>
              <a:rPr lang="ru-RU" dirty="0" smtClean="0"/>
              <a:t>: методами самостоятельного планирования и проведения химического эксперимента с соблюдением правил безопасной работы с веществами и лабораторным оборудованием, умениями делать обобщение и выводы,  анализировать и оценивать достоверность полученных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Планируемые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Метапредметные</a:t>
            </a:r>
            <a:r>
              <a:rPr lang="ru-RU" b="1" dirty="0" smtClean="0"/>
              <a:t>: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Учащиеся освоят </a:t>
            </a:r>
            <a:r>
              <a:rPr lang="ru-RU" dirty="0" smtClean="0"/>
              <a:t>различные способы коммуникативной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 Учащиеся овладеют</a:t>
            </a:r>
            <a:r>
              <a:rPr lang="ru-RU" dirty="0" smtClean="0"/>
              <a:t>: навыками познавательной, учебно-исследовательской и проектной деятельности;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достижения.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Планируемые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Личностные: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У учащихся будет сформирована</a:t>
            </a:r>
            <a:r>
              <a:rPr lang="ru-RU" dirty="0" smtClean="0"/>
              <a:t>: готовность и способность к самообразованию и саморазвитию; академическая мобильность с возможностью продолжения избранного направления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Формы контроля за усвоением материала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Устный контроль( ответы учащегося на вопросы)</a:t>
            </a:r>
          </a:p>
          <a:p>
            <a:pPr marL="514350" indent="-514350">
              <a:buAutoNum type="arabicPeriod"/>
            </a:pPr>
            <a:r>
              <a:rPr lang="ru-RU" dirty="0" smtClean="0"/>
              <a:t>Письменный контроль( проверка домашней работы- экспериментальных заданий  и решение экспериментальных задач)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Экспериментальный контроль(наблюдение за выполнением химического эксперимента на занятии, заслушивание ответов)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Защита учащихся своих проектов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 Материально-технические условия необходимые для реализации проектной и учебно-исследовательской деятельности обучающихся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9914" y="1619456"/>
            <a:ext cx="5689026" cy="42667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1593" y="1628605"/>
            <a:ext cx="5664629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Материально-технические условия необходимые для реализации проектной и учебно-исследовательской деятельности обучающихся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6231" y="1837120"/>
            <a:ext cx="5275680" cy="3956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261" y="1837121"/>
            <a:ext cx="5275677" cy="39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Каковы основные особенности оценки личностных,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sz="2700" b="1" dirty="0" smtClean="0">
                <a:solidFill>
                  <a:srgbClr val="FF0000"/>
                </a:solidFill>
              </a:rPr>
              <a:t> и предметных результатов обучения?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Достижение </a:t>
            </a:r>
            <a:r>
              <a:rPr lang="ru-RU" sz="3800" b="1" dirty="0" smtClean="0"/>
              <a:t>личностных результатов не выносится на итоговую аттестацию, </a:t>
            </a:r>
            <a:r>
              <a:rPr lang="ru-RU" sz="3800" dirty="0" smtClean="0"/>
              <a:t>а является предметом оценки эффективности воспитательно-образовательной деятельности образовательной организации и образовательных систем разного уровня. </a:t>
            </a:r>
            <a:r>
              <a:rPr lang="ru-RU" sz="3800" b="1" dirty="0" smtClean="0"/>
              <a:t>Осуществляется в ходе в ходе внешних </a:t>
            </a:r>
            <a:r>
              <a:rPr lang="ru-RU" sz="3800" b="1" dirty="0" err="1" smtClean="0"/>
              <a:t>неперсонифицированных</a:t>
            </a:r>
            <a:r>
              <a:rPr lang="ru-RU" sz="3800" b="1" dirty="0" smtClean="0"/>
              <a:t> мониторинговых исследований</a:t>
            </a:r>
            <a:r>
              <a:rPr lang="ru-RU" sz="3800" dirty="0" smtClean="0"/>
              <a:t>.</a:t>
            </a:r>
          </a:p>
          <a:p>
            <a:endParaRPr lang="ru-RU" sz="3800" dirty="0" smtClean="0"/>
          </a:p>
          <a:p>
            <a:r>
              <a:rPr lang="ru-RU" sz="3800" dirty="0" smtClean="0"/>
              <a:t>Оценка </a:t>
            </a:r>
            <a:r>
              <a:rPr lang="ru-RU" sz="3800" b="1" dirty="0" err="1" smtClean="0"/>
              <a:t>метапредметных</a:t>
            </a:r>
            <a:r>
              <a:rPr lang="ru-RU" sz="3800" b="1" dirty="0" smtClean="0"/>
              <a:t> результатов </a:t>
            </a:r>
            <a:r>
              <a:rPr lang="ru-RU" sz="3800" dirty="0" smtClean="0"/>
              <a:t>представляет собой оценку достижения планируемых результатов освоения основной образовательной программы, которые представлены в примерной программе формирования универсальных учебных действий (разделы «Регулятивные универсальные</a:t>
            </a:r>
          </a:p>
          <a:p>
            <a:pPr>
              <a:buNone/>
            </a:pPr>
            <a:r>
              <a:rPr lang="ru-RU" sz="3800" dirty="0" smtClean="0"/>
              <a:t>       учебные действия», «Коммуникативные универсальные учебные действия»,</a:t>
            </a:r>
          </a:p>
          <a:p>
            <a:pPr>
              <a:buNone/>
            </a:pPr>
            <a:r>
              <a:rPr lang="ru-RU" sz="3800" dirty="0" smtClean="0"/>
              <a:t>      «Познавательные универсальные учебные действия»).</a:t>
            </a:r>
          </a:p>
          <a:p>
            <a:pPr>
              <a:buNone/>
            </a:pPr>
            <a:r>
              <a:rPr lang="ru-RU" sz="3800" dirty="0" smtClean="0"/>
              <a:t>      Основная процедура итоговой оценки достижения </a:t>
            </a:r>
            <a:r>
              <a:rPr lang="ru-RU" sz="3800" b="1" dirty="0" err="1" smtClean="0"/>
              <a:t>метапредметных</a:t>
            </a: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      результатов </a:t>
            </a:r>
            <a:r>
              <a:rPr lang="ru-RU" sz="3800" dirty="0" smtClean="0"/>
              <a:t>– </a:t>
            </a:r>
            <a:r>
              <a:rPr lang="ru-RU" sz="3800" b="1" dirty="0" smtClean="0"/>
              <a:t>защита итогового индивидуального проекта.</a:t>
            </a: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 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Оценка </a:t>
            </a:r>
            <a:r>
              <a:rPr lang="ru-RU" sz="3800" b="1" dirty="0" smtClean="0"/>
              <a:t>предметных результатов </a:t>
            </a:r>
            <a:r>
              <a:rPr lang="ru-RU" sz="3800" dirty="0" smtClean="0"/>
              <a:t>представляет собой оценку достижения обучающимися планируемых результатов по отдельным предметам:</a:t>
            </a:r>
          </a:p>
          <a:p>
            <a:pPr>
              <a:buNone/>
            </a:pPr>
            <a:r>
              <a:rPr lang="ru-RU" sz="3800" dirty="0" smtClean="0"/>
              <a:t>       промежуточных планируемых результатов в рамках текущей и тематической проверки и итоговых планируемых результатов в рамках итоговой оценки и государственной итоговой аттестации </a:t>
            </a:r>
          </a:p>
          <a:p>
            <a:pPr>
              <a:buNone/>
            </a:pPr>
            <a:r>
              <a:rPr lang="ru-RU" sz="3800" dirty="0" smtClean="0"/>
              <a:t>(ПООП ООО, п.1.3.2, ПООП СОО, п. I.3).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2143116"/>
            <a:ext cx="7406640" cy="14721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«Фармакопейный анализ аспирина: хочу всё знать»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7406640" cy="2286016"/>
          </a:xfrm>
        </p:spPr>
        <p:txBody>
          <a:bodyPr numCol="1" anchor="t"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 11 класса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 №1 г.Петушки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Боровков Михаил Дмитриевич.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химии высшей категории,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Селиверстова Елена Владимировна.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43042" y="3786190"/>
            <a:ext cx="657229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7476291" cy="5933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548680"/>
          <a:ext cx="7499350" cy="56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таблетки ацетилсалициловой кислоты.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органолептический, физический и химический контроль качества таблеток аспирина.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Органолептический и физический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достаточен для реализации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данного препарата в аптеках, 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подлинность аспирина можно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помощью качественных реакций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идентификацией продуктов его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гидролиза.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Познакомиться с актуальными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подходами к анализу лекарственных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 и попытаться на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базе школьной лаборатории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качество данного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препарата.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историю появления аспирина и его использование в медицине.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Найти и проанализировать современные нормативные документы, регламентирующие качество аспирина.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виды и методы аналитического контроля качества лекарственных средств.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Узнать особенности и детали органолептического контроля качества лекарственного препарата.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Познакомиться с физическим контролем качества аспирина.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Понять сущность химических процессов, лежащих в основе фармакопейных методов анализа аспирина.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Сравнить состав аспирина разных производителей.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Лабораторный опыт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Оценка внешнего вида таблеток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Определение однородности массы таблеток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Исследование растворимости аспирина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Фармакопейный анализ подлинности аспирина. Щелочной гидролиз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Фармакопейный анализ подлинности аспирина. Кислотный гидролиз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ykryY4N9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429000"/>
            <a:ext cx="5429288" cy="3286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внешнего вида таблеток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drVm0Pm3X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45" t="2976" r="5952" b="4761"/>
          <a:stretch>
            <a:fillRect/>
          </a:stretch>
        </p:blipFill>
        <p:spPr>
          <a:xfrm rot="16200000">
            <a:off x="2357191" y="171201"/>
            <a:ext cx="5378040" cy="757315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Какое место отводится проектной и исследовательской деятельности школьников при изучении химии?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Проект научно-обоснованной концепции модернизации содержания и технологий преподавания предметной области «Естественнонаучные предметы. Химия»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Организация самостоятельной проектно- исследовательской деятельности обучающихся</a:t>
            </a:r>
            <a:r>
              <a:rPr lang="ru-RU" dirty="0" smtClean="0"/>
              <a:t>» (раздел </a:t>
            </a:r>
            <a:r>
              <a:rPr lang="ru-RU" i="1" dirty="0" smtClean="0"/>
              <a:t>«Приоритетные направления,</a:t>
            </a:r>
            <a:r>
              <a:rPr lang="ru-RU" dirty="0" smtClean="0"/>
              <a:t> </a:t>
            </a:r>
            <a:r>
              <a:rPr lang="ru-RU" i="1" dirty="0" smtClean="0"/>
              <a:t>методы преподавания предметной области "Естественнонаучные предметы. Химия"»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Внеурочная работа – организация проектной деятельности обучающихся</a:t>
            </a:r>
            <a:r>
              <a:rPr lang="ru-RU" dirty="0" smtClean="0"/>
              <a:t>. Задача учителя – </a:t>
            </a:r>
            <a:r>
              <a:rPr lang="ru-RU" b="1" dirty="0" smtClean="0"/>
              <a:t>стимулировать школьников к выполнению индивидуальных, парных и групповых учебных проектов по химии</a:t>
            </a:r>
            <a:r>
              <a:rPr lang="ru-RU" dirty="0" smtClean="0"/>
              <a:t>, при этом </a:t>
            </a:r>
            <a:r>
              <a:rPr lang="ru-RU" b="1" dirty="0" smtClean="0"/>
              <a:t>приоритет следует отдавать учебно-исследовательским проектам с экспериментальной</a:t>
            </a:r>
            <a:r>
              <a:rPr lang="ru-RU" dirty="0" smtClean="0"/>
              <a:t>  </a:t>
            </a:r>
            <a:r>
              <a:rPr lang="ru-RU" b="1" dirty="0" smtClean="0"/>
              <a:t>составляющей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Перспективная форма внеурочной деятельности </a:t>
            </a:r>
            <a:r>
              <a:rPr lang="ru-RU" dirty="0" smtClean="0"/>
              <a:t>- организация практикума или выполнение учебно-исследовательских проектов, обучающихся в рамках непрерывного образования «школа — вуз» </a:t>
            </a:r>
            <a:r>
              <a:rPr lang="ru-RU" b="1" dirty="0" smtClean="0"/>
              <a:t>на базе университетских лабораторий </a:t>
            </a:r>
            <a:r>
              <a:rPr lang="ru-RU" dirty="0" smtClean="0"/>
              <a:t>с привлечением научных сотрудников и вузовских преподавателей в качестве руководителей, консультантов, рецензентов работ школьников» (раздел </a:t>
            </a:r>
            <a:r>
              <a:rPr lang="ru-RU" i="1" dirty="0" smtClean="0"/>
              <a:t>«Основные формы и виды учебной деятельности при изучении предметной области "Естественнонаучные предметы. Химия"»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/>
              </a:rPr>
              <a:t>http://www.predmetconcept.ru/subject-form/himija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однородности массы таблеток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– определить среднюю массу таблетки и выявить отклонения от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нормы.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Zl0UmRdE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6400800" cy="421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603448"/>
            <a:ext cx="7456872" cy="2952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аспирина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3KmBwrYeS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95147"/>
            <a:ext cx="5112568" cy="59506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277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аспирина </a:t>
            </a: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 </a:t>
            </a:r>
            <a:r>
              <a:rPr lang="en-US" sz="27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4" name="Содержимое 3" descr="0kXZnJ1V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9662" y="764704"/>
            <a:ext cx="4569972" cy="60932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0527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аспирина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 этилового спирта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7CW-k9c8b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9656" y="609400"/>
            <a:ext cx="4677984" cy="62373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3394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Щелочной гидролиз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o9hHpw_wI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040" y="1003394"/>
            <a:ext cx="7791648" cy="58437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салициловой кислоты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lcCkE8f8-2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8949" y="1422717"/>
            <a:ext cx="3744641" cy="4992855"/>
          </a:xfrm>
        </p:spPr>
      </p:pic>
      <p:pic>
        <p:nvPicPr>
          <p:cNvPr id="5" name="Рисунок 4" descr="dEAafN8_BM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379" y="1422717"/>
            <a:ext cx="4285927" cy="49586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BakepnrwK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709" y="821821"/>
            <a:ext cx="7670979" cy="57532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этилацетата</a:t>
            </a:r>
          </a:p>
        </p:txBody>
      </p:sp>
      <p:pic>
        <p:nvPicPr>
          <p:cNvPr id="4" name="Содержимое 3" descr="H5H2ZpBtku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678" y="908719"/>
            <a:ext cx="3888432" cy="5659489"/>
          </a:xfrm>
        </p:spPr>
      </p:pic>
      <p:pic>
        <p:nvPicPr>
          <p:cNvPr id="5" name="Рисунок 4" descr="ksnnEolTiR0.jpg"/>
          <p:cNvPicPr>
            <a:picLocks noChangeAspect="1"/>
          </p:cNvPicPr>
          <p:nvPr/>
        </p:nvPicPr>
        <p:blipFill>
          <a:blip r:embed="rId3" cstate="print"/>
          <a:srcRect t="7291" b="7291"/>
          <a:stretch>
            <a:fillRect/>
          </a:stretch>
        </p:blipFill>
        <p:spPr>
          <a:xfrm>
            <a:off x="5151275" y="908719"/>
            <a:ext cx="3883936" cy="56594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салициловой кислоты и хлорида железа (III)</a:t>
            </a:r>
          </a:p>
        </p:txBody>
      </p:sp>
      <p:pic>
        <p:nvPicPr>
          <p:cNvPr id="4" name="Содержимое 3" descr="kR_vdAORXJ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745206" cy="5616624"/>
          </a:xfrm>
        </p:spPr>
      </p:pic>
      <p:pic>
        <p:nvPicPr>
          <p:cNvPr id="5" name="Рисунок 4" descr="mA2CbF5wP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645" y="1124744"/>
            <a:ext cx="4211960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10160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Кислотный гидролиз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gcNXppEkn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51126"/>
            <a:ext cx="7976792" cy="56068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Что такое «проектная» и «исследовательская деятельность» учащихся?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</a:p>
          <a:p>
            <a:pPr>
              <a:buNone/>
            </a:pPr>
            <a:r>
              <a:rPr lang="ru-RU" b="1" dirty="0" smtClean="0"/>
              <a:t>      Проектная деятельность обучающихся </a:t>
            </a:r>
            <a:r>
              <a:rPr lang="ru-RU" b="1" i="1" dirty="0" smtClean="0"/>
              <a:t>— </a:t>
            </a:r>
            <a:r>
              <a:rPr lang="ru-RU" dirty="0" smtClean="0"/>
              <a:t>совместная</a:t>
            </a:r>
          </a:p>
          <a:p>
            <a:pPr>
              <a:buNone/>
            </a:pPr>
            <a:r>
              <a:rPr lang="ru-RU" dirty="0" smtClean="0"/>
              <a:t>      учебно-познавательная, творческая или игровая деятельность</a:t>
            </a:r>
          </a:p>
          <a:p>
            <a:pPr>
              <a:buNone/>
            </a:pPr>
            <a:r>
              <a:rPr lang="ru-RU" dirty="0" smtClean="0"/>
              <a:t>      обучающихся, имеющая общую цель, согласованные методы, способы деятельности, направленная на достижение общего результата  деятельности.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Исследовательская деятельность обучающихся </a:t>
            </a:r>
            <a:r>
              <a:rPr lang="ru-RU" i="1" dirty="0" smtClean="0"/>
              <a:t>—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деятельность обучающихся, связанная с решением творческой, исследовательской задачи </a:t>
            </a:r>
            <a:r>
              <a:rPr lang="ru-RU" b="1" dirty="0" smtClean="0"/>
              <a:t>с заранее неизвестным решением </a:t>
            </a:r>
            <a:r>
              <a:rPr lang="ru-RU" dirty="0" smtClean="0"/>
              <a:t>и предполагающая наличие основных этапов, характерных для</a:t>
            </a:r>
          </a:p>
          <a:p>
            <a:pPr>
              <a:buNone/>
            </a:pPr>
            <a:r>
              <a:rPr lang="ru-RU" dirty="0" smtClean="0"/>
              <a:t>      исследования в научной сфере.</a:t>
            </a:r>
          </a:p>
          <a:p>
            <a:pPr>
              <a:buNone/>
            </a:pPr>
            <a:r>
              <a:rPr lang="ru-RU" dirty="0" smtClean="0"/>
              <a:t> 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http://infrescenter.ucoz.ru/Shk_Bibliotek/proekt_deyat/2013/leontovich.pdf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78" y="0"/>
            <a:ext cx="8754176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наличия салициловой кислоты в продуктах гидролиза</a:t>
            </a:r>
          </a:p>
        </p:txBody>
      </p:sp>
      <p:pic>
        <p:nvPicPr>
          <p:cNvPr id="4" name="Содержимое 3" descr="r3Aorlj5F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10073" y="234379"/>
            <a:ext cx="5501167" cy="774606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Оба купленные мною препараты могут быть поставлены в продажу, так как они выдержали испытание.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Доказана подлинность аспирина, идентифицированы продукты кислотного и щелочного гидролиза аспирина, проведены качественные реакции на функциональные группы салициловой кислоты, которая образуется в результате гидролиза.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Аспирин марки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Медисорб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содержит меньше примесей и больше действующего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подтверждена.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цель моей работы достигнута.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задачи, поставленные мной для достижения главной цели, были успешно выполнены.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Результативность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Научно-практическая конференция « Шаг в будущее» (естественно-научная секция) 2019 год</a:t>
            </a:r>
            <a:r>
              <a:rPr lang="ru-RU" b="1" dirty="0" smtClean="0"/>
              <a:t>-2 </a:t>
            </a:r>
            <a:r>
              <a:rPr lang="ru-RU" b="1" dirty="0" smtClean="0"/>
              <a:t>место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 </a:t>
            </a:r>
            <a:r>
              <a:rPr lang="ru-RU" dirty="0" smtClean="0"/>
              <a:t>областная научно-практическая конференция школьников « Вектор познания» 2020 год- </a:t>
            </a:r>
            <a:r>
              <a:rPr lang="ru-RU" b="1" dirty="0" smtClean="0"/>
              <a:t>1 место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Рязанский </a:t>
            </a:r>
            <a:r>
              <a:rPr lang="ru-RU" dirty="0" smtClean="0"/>
              <a:t>Государственный Медицинский Университет имени академика И.П. Павлова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Литература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Лидия Ивановна Асанова (к.п.н., доцент ГБОУ ДПО «Нижегородский институт развития образования») «Проектная и исследовательская деятельность школьников в контексте требований ФГОС»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Пильник Н.Н. « Индивидуальный проект обучающегося по химии» , издательство « Учитель», Волгоград,  2016 год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за внимание!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Какими общими чертами обладают проектная и исследовательская деятельность?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Цели и задачи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имеют конкретную практическую ценность.</a:t>
            </a:r>
          </a:p>
          <a:p>
            <a:pPr lvl="0">
              <a:buNone/>
            </a:pPr>
            <a:r>
              <a:rPr lang="ru-RU" b="1" dirty="0" smtClean="0"/>
              <a:t>Структура</a:t>
            </a:r>
          </a:p>
          <a:p>
            <a:pPr lvl="0"/>
            <a:r>
              <a:rPr lang="ru-RU" dirty="0" smtClean="0"/>
              <a:t>анализ актуальности проекта или проводимого исследования;</a:t>
            </a:r>
          </a:p>
          <a:p>
            <a:pPr lvl="0"/>
            <a:r>
              <a:rPr lang="ru-RU" dirty="0" err="1" smtClean="0"/>
              <a:t>целеполагание</a:t>
            </a:r>
            <a:r>
              <a:rPr lang="ru-RU" dirty="0" smtClean="0"/>
              <a:t>, формулировка задач, которые следует решить;</a:t>
            </a:r>
          </a:p>
          <a:p>
            <a:pPr lvl="0"/>
            <a:r>
              <a:rPr lang="ru-RU" dirty="0" smtClean="0"/>
              <a:t>выбор средств и методов, адекватных поставленным целям;</a:t>
            </a:r>
          </a:p>
          <a:p>
            <a:pPr lvl="0"/>
            <a:r>
              <a:rPr lang="ru-RU" dirty="0" smtClean="0"/>
              <a:t>планирование;</a:t>
            </a:r>
          </a:p>
          <a:p>
            <a:pPr lvl="0"/>
            <a:r>
              <a:rPr lang="ru-RU" dirty="0" smtClean="0"/>
              <a:t>проведение проектных работ или исследования;</a:t>
            </a:r>
          </a:p>
          <a:p>
            <a:pPr lvl="0"/>
            <a:r>
              <a:rPr lang="ru-RU" dirty="0" smtClean="0"/>
              <a:t>оформление результатов работ в соответствии с замыслом проекта или целями исследования;</a:t>
            </a:r>
          </a:p>
          <a:p>
            <a:pPr lvl="0"/>
            <a:r>
              <a:rPr lang="ru-RU" dirty="0" smtClean="0"/>
              <a:t>презентация результатов.</a:t>
            </a:r>
          </a:p>
          <a:p>
            <a:pPr lvl="0">
              <a:buNone/>
            </a:pPr>
            <a:r>
              <a:rPr lang="ru-RU" b="1" dirty="0" smtClean="0"/>
              <a:t>Итоги</a:t>
            </a:r>
          </a:p>
          <a:p>
            <a:pPr lvl="0">
              <a:buNone/>
            </a:pPr>
            <a:r>
              <a:rPr lang="ru-RU" dirty="0" smtClean="0"/>
              <a:t>      Интеллектуальное, личностное развитие, рост компетенции в выбранной для исследования или проекта сфере, формирование умения сотрудничать в коллективе и самостоятельно работать, уяснение сущности творческой и исследовательской работы.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В чем заключается различие между проектной и исследовательской деятельностью?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787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Исследовательская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5066745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Ориентирована на получение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конкретного результата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обладающего определенными свойствами, и который необходим для конкретного использования.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содержит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предварительное описание 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детализацию конечного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должен быть точн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соотнесен со всеми сформулированными в замысле проекта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начальном этапе лишь обозначается направление исследования,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формулируются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отдельные характеристики итогов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Логика исследования: формулировка проблемы исследования — выдвижение гипотезы — последующая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экспериментальная или модельная проверка выдвинутых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предположений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В чем заключается принципиальное отличие учебно-исследовательской деятельности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от научного исследования?</a:t>
            </a:r>
            <a:endParaRPr lang="ru-RU" sz="27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00418"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исследовательская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Научное исследование</a:t>
                      </a:r>
                      <a:endParaRPr lang="ru-RU" sz="2400" dirty="0"/>
                    </a:p>
                  </a:txBody>
                  <a:tcPr/>
                </a:tc>
              </a:tr>
              <a:tr h="272067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результат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исследовательской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школьников -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знаний, новых для </a:t>
                      </a:r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них</a:t>
                      </a:r>
                      <a:r>
                        <a:rPr lang="ru-RU" sz="2400" b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но не для науки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Должно обладать несомненной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научной новизной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88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Каковы особенности учебно-исследовательской и проектной  деятельности обучающихся в основной школе?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Включение обучающихся в учебно-исследовательскую и проектную деятельность – один из путей формирования УУД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192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1878</Words>
  <Application>Microsoft Office PowerPoint</Application>
  <PresentationFormat>Экран (4:3)</PresentationFormat>
  <Paragraphs>287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Тема Office</vt:lpstr>
      <vt:lpstr>  МУНИЦИПАЛЬНОЕ   БЮДЖЕТНОЕ   ОБЩЕОБРАЗОВАТЕЛЬНОЕ УЧРЕЖДЕНИЕ СРЕДНЯЯ ОБЩЕОБРАЗОВАТЕЛЬНАЯ ШКОЛА № 1 Г. ПЕТУШКИ ВЛАДИМИРСКОЙ ОБЛАСТИ 601143 г.Петушки, ул.Чкалова, д. 12;      e-mail: filino1@mail.ru       Директор Грачева Т.Л.                 т.2-27-57 </vt:lpstr>
      <vt:lpstr>   Какие требования устанавливает ФГОС к результатам образования? (ФГОС ООО, п.II.8,ФГОС СОО, п. II.6)  </vt:lpstr>
      <vt:lpstr>Каковы основные особенности оценки личностных, метапредметных и предметных результатов обучения? </vt:lpstr>
      <vt:lpstr>Какое место отводится проектной и исследовательской деятельности школьников при изучении химии? </vt:lpstr>
      <vt:lpstr>     Что такое «проектная» и «исследовательская деятельность» учащихся?     </vt:lpstr>
      <vt:lpstr>Какими общими чертами обладают проектная и исследовательская деятельность? </vt:lpstr>
      <vt:lpstr>В чем заключается различие между проектной и исследовательской деятельностью? </vt:lpstr>
      <vt:lpstr>В чем заключается принципиальное отличие учебно-исследовательской деятельности от научного исследования?</vt:lpstr>
      <vt:lpstr>    Каковы особенности учебно-исследовательской и проектной  деятельности обучающихся в основной школе?   Включение обучающихся в учебно-исследовательскую и проектную деятельность – один из путей формирования УУД  </vt:lpstr>
      <vt:lpstr>  Формы организации учебно-исследовательской деятельности  (ПООП ООО, п. 2.1.5)  </vt:lpstr>
      <vt:lpstr>Урок-исследование</vt:lpstr>
      <vt:lpstr>Учебный эксперимент</vt:lpstr>
      <vt:lpstr>Факультативные занятия</vt:lpstr>
      <vt:lpstr>В чем заключаются особенности учебно-исследовательской работы старшеклассников?</vt:lpstr>
      <vt:lpstr>Каким требованиям должна соответствовать учебно-исследовательская работа  старшеклассников?</vt:lpstr>
      <vt:lpstr>В чём заключаются особенности индивидуального проекта? </vt:lpstr>
      <vt:lpstr>С чего начинается работа над индивидуальным проектом?</vt:lpstr>
      <vt:lpstr>Исследовательское задание</vt:lpstr>
      <vt:lpstr>Домашний эксперимент</vt:lpstr>
      <vt:lpstr>Индивидуальный исследовательский проект</vt:lpstr>
      <vt:lpstr>Взаимодействие учителя и обучающегося  в процессе выполнения исследовательского проекта</vt:lpstr>
      <vt:lpstr>Взаимодействие учителя и обучающегося  в процессе выполнения исследовательского проекта</vt:lpstr>
      <vt:lpstr>Универсальные учебные действия</vt:lpstr>
      <vt:lpstr>Планируемые результаты</vt:lpstr>
      <vt:lpstr>Планируемые результаты</vt:lpstr>
      <vt:lpstr>Планируемые результаты</vt:lpstr>
      <vt:lpstr>Формы контроля за усвоением материала</vt:lpstr>
      <vt:lpstr> Материально-технические условия необходимые для реализации проектной и учебно-исследовательской деятельности обучающихся</vt:lpstr>
      <vt:lpstr>Материально-технические условия необходимые для реализации проектной и учебно-исследовательской деятельности обучающихся</vt:lpstr>
      <vt:lpstr>«Фармакопейный анализ аспирина: хочу всё знать»</vt:lpstr>
      <vt:lpstr>Презентация PowerPoint</vt:lpstr>
      <vt:lpstr>Презентация PowerPoint</vt:lpstr>
      <vt:lpstr>Объект и предмет исследования</vt:lpstr>
      <vt:lpstr>Гипотеза</vt:lpstr>
      <vt:lpstr>Цель работы</vt:lpstr>
      <vt:lpstr>Задачи</vt:lpstr>
      <vt:lpstr>Методы исследования</vt:lpstr>
      <vt:lpstr>Практическая часть</vt:lpstr>
      <vt:lpstr>Оценка внешнего вида таблеток</vt:lpstr>
      <vt:lpstr>Определение однородности массы таблеток</vt:lpstr>
      <vt:lpstr> Растворимость аспирина в воде                   </vt:lpstr>
      <vt:lpstr>Растворимость аспирина в растворе NaOH       </vt:lpstr>
      <vt:lpstr>Растворимость аспирина  в растворе этилового спирта  </vt:lpstr>
      <vt:lpstr>Щелочной гидролиз</vt:lpstr>
      <vt:lpstr>Образование салициловой кислоты</vt:lpstr>
      <vt:lpstr>Презентация PowerPoint</vt:lpstr>
      <vt:lpstr>Получение этилацетата</vt:lpstr>
      <vt:lpstr>Взаимодействие салициловой кислоты и хлорида железа (III)</vt:lpstr>
      <vt:lpstr>Кислотный гидролиз</vt:lpstr>
      <vt:lpstr>Доказательство наличия салициловой кислоты в продуктах гидролиза</vt:lpstr>
      <vt:lpstr>Заключение</vt:lpstr>
      <vt:lpstr>Результативность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2021-11-10T08:28:04Z</dcterms:created>
  <dcterms:modified xsi:type="dcterms:W3CDTF">2021-11-14T22:41:56Z</dcterms:modified>
</cp:coreProperties>
</file>