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0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344DF-D80F-4B06-92C6-8A2098DA9523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80423-A9B3-4A69-BEED-9E03617958E9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344DF-D80F-4B06-92C6-8A2098DA9523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80423-A9B3-4A69-BEED-9E03617958E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344DF-D80F-4B06-92C6-8A2098DA9523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80423-A9B3-4A69-BEED-9E03617958E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344DF-D80F-4B06-92C6-8A2098DA9523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80423-A9B3-4A69-BEED-9E03617958E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344DF-D80F-4B06-92C6-8A2098DA9523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80423-A9B3-4A69-BEED-9E03617958E9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344DF-D80F-4B06-92C6-8A2098DA9523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80423-A9B3-4A69-BEED-9E03617958E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344DF-D80F-4B06-92C6-8A2098DA9523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80423-A9B3-4A69-BEED-9E03617958E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344DF-D80F-4B06-92C6-8A2098DA9523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80423-A9B3-4A69-BEED-9E03617958E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344DF-D80F-4B06-92C6-8A2098DA9523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80423-A9B3-4A69-BEED-9E03617958E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344DF-D80F-4B06-92C6-8A2098DA9523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80423-A9B3-4A69-BEED-9E03617958E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344DF-D80F-4B06-92C6-8A2098DA9523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6DE80423-A9B3-4A69-BEED-9E03617958E9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B4344DF-D80F-4B06-92C6-8A2098DA9523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DE80423-A9B3-4A69-BEED-9E03617958E9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приобретение младшими школьниками первоначальных представлений о многообразии языков и культур на территории Российской Федерации, о языке как одной из главных </a:t>
            </a:r>
            <a:r>
              <a:rPr lang="ru-RU" dirty="0" err="1"/>
              <a:t>духовно¬нравственных</a:t>
            </a:r>
            <a:r>
              <a:rPr lang="ru-RU" dirty="0"/>
              <a:t> ценностей народа; осознание значения русского языка как государственного языка Российской Федерации; понимание роли русского языка как языка межнационального общения; осознание правильной устной и письменной речи как показателя общей культуры человека;</a:t>
            </a:r>
          </a:p>
          <a:p>
            <a:r>
              <a:rPr lang="ru-RU" dirty="0"/>
              <a:t>-развитие функциональной грамотности, готовности к успешному взаимодействию с изменяющимся миром и дальнейшему успешному образованию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Содержание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b="1" dirty="0"/>
              <a:t>Сведения о русском языке</a:t>
            </a:r>
            <a:endParaRPr lang="ru-RU" dirty="0"/>
          </a:p>
          <a:p>
            <a:r>
              <a:rPr lang="ru-RU" dirty="0"/>
              <a:t>Русский язык как государственный язык Российской Феде­рации. Методы познания языка: наблюдение, анализ, лингвистический эксперимент.</a:t>
            </a:r>
          </a:p>
          <a:p>
            <a:r>
              <a:rPr lang="ru-RU" b="1" dirty="0"/>
              <a:t>Развитие речи</a:t>
            </a:r>
            <a:endParaRPr lang="ru-RU" dirty="0"/>
          </a:p>
          <a:p>
            <a:r>
              <a:rPr lang="ru-RU" dirty="0"/>
              <a:t>Нормы речевого этикета: устное и письменное приглашение, просьба, извинение, благодарность, отказ и др.. Речевые средства, помогающие: формулировать и аргументировать собственное мнение в </a:t>
            </a:r>
            <a:r>
              <a:rPr lang="ru-RU" dirty="0" smtClean="0"/>
              <a:t>диалоге </a:t>
            </a:r>
            <a:r>
              <a:rPr lang="ru-RU" dirty="0"/>
              <a:t>и дискуссии; договариваться и приходить к общему решению в совместной деятельности; контролировать (устно </a:t>
            </a:r>
            <a:r>
              <a:rPr lang="ru-RU" dirty="0" smtClean="0"/>
              <a:t>координировать</a:t>
            </a:r>
            <a:r>
              <a:rPr lang="ru-RU" dirty="0"/>
              <a:t>) действия при проведении парной и групповой </a:t>
            </a:r>
            <a:r>
              <a:rPr lang="ru-RU" dirty="0" smtClean="0"/>
              <a:t>работы</a:t>
            </a:r>
            <a:r>
              <a:rPr lang="ru-RU" dirty="0"/>
              <a:t>.</a:t>
            </a:r>
          </a:p>
          <a:p>
            <a:r>
              <a:rPr lang="ru-RU" dirty="0"/>
              <a:t>Особенности речевого этикета в условиях общения с людьми, плохо владеющими русским языком.</a:t>
            </a:r>
          </a:p>
          <a:p>
            <a:r>
              <a:rPr lang="ru-RU" dirty="0"/>
              <a:t>Жанр объявления.</a:t>
            </a:r>
          </a:p>
          <a:p>
            <a:r>
              <a:rPr lang="ru-RU" dirty="0"/>
              <a:t>Изучающее, ознакомительное чтение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Результаты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2530624" cy="4525963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Личностные</a:t>
            </a:r>
          </a:p>
          <a:p>
            <a:endParaRPr lang="ru-RU" dirty="0"/>
          </a:p>
          <a:p>
            <a:endParaRPr lang="ru-RU" dirty="0"/>
          </a:p>
          <a:p>
            <a:r>
              <a:rPr lang="ru-RU" sz="2000" dirty="0" err="1" smtClean="0"/>
              <a:t>Метапредметные</a:t>
            </a:r>
            <a:r>
              <a:rPr lang="ru-RU" sz="2000" dirty="0" smtClean="0"/>
              <a:t> 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r>
              <a:rPr lang="ru-RU" dirty="0" smtClean="0"/>
              <a:t>Предметные 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987824" y="1628800"/>
            <a:ext cx="5410944" cy="4525963"/>
          </a:xfrm>
        </p:spPr>
        <p:txBody>
          <a:bodyPr>
            <a:normAutofit fontScale="92500" lnSpcReduction="10000"/>
          </a:bodyPr>
          <a:lstStyle/>
          <a:p>
            <a:r>
              <a:rPr lang="ru-RU" sz="1400" dirty="0">
                <a:latin typeface="Arial Black" pitchFamily="34" charset="0"/>
              </a:rPr>
              <a:t>ценностного отношения к своей Родине —</a:t>
            </a:r>
          </a:p>
          <a:p>
            <a:r>
              <a:rPr lang="ru-RU" sz="1400" dirty="0">
                <a:latin typeface="Arial Black" pitchFamily="34" charset="0"/>
              </a:rPr>
              <a:t>—    осознание своей этнокультурной и российской </a:t>
            </a:r>
            <a:r>
              <a:rPr lang="ru-RU" sz="1400" dirty="0" smtClean="0">
                <a:latin typeface="Arial Black" pitchFamily="34" charset="0"/>
              </a:rPr>
              <a:t>гражданской </a:t>
            </a:r>
            <a:r>
              <a:rPr lang="ru-RU" sz="1400" dirty="0">
                <a:latin typeface="Arial Black" pitchFamily="34" charset="0"/>
              </a:rPr>
              <a:t>идентичности, </a:t>
            </a:r>
          </a:p>
          <a:p>
            <a:r>
              <a:rPr lang="ru-RU" sz="1400" dirty="0">
                <a:latin typeface="Arial Black" pitchFamily="34" charset="0"/>
              </a:rPr>
              <a:t>—   </a:t>
            </a:r>
            <a:r>
              <a:rPr lang="ru-RU" sz="1400" dirty="0" smtClean="0">
                <a:latin typeface="Arial Black" pitchFamily="34" charset="0"/>
              </a:rPr>
              <a:t>большая работа с художественными произведениями</a:t>
            </a:r>
          </a:p>
          <a:p>
            <a:r>
              <a:rPr lang="ru-RU" sz="1400" dirty="0" smtClean="0">
                <a:latin typeface="Arial Black" pitchFamily="34" charset="0"/>
              </a:rPr>
              <a:t>____________________________________________________</a:t>
            </a:r>
            <a:endParaRPr lang="ru-RU" sz="1400" dirty="0">
              <a:latin typeface="Arial Black" pitchFamily="34" charset="0"/>
            </a:endParaRPr>
          </a:p>
          <a:p>
            <a:r>
              <a:rPr lang="ru-RU" sz="1200" dirty="0">
                <a:latin typeface="Arial Black" pitchFamily="34" charset="0"/>
              </a:rPr>
              <a:t>Базовые логические действия:</a:t>
            </a:r>
          </a:p>
          <a:p>
            <a:r>
              <a:rPr lang="ru-RU" sz="1200" dirty="0">
                <a:latin typeface="Arial Black" pitchFamily="34" charset="0"/>
              </a:rPr>
              <a:t>Базовые исследовательские действия:</a:t>
            </a:r>
          </a:p>
          <a:p>
            <a:r>
              <a:rPr lang="ru-RU" sz="1200" dirty="0">
                <a:latin typeface="Arial Black" pitchFamily="34" charset="0"/>
              </a:rPr>
              <a:t>Работа с информацией:</a:t>
            </a:r>
          </a:p>
          <a:p>
            <a:r>
              <a:rPr lang="ru-RU" sz="1200" dirty="0">
                <a:latin typeface="Arial Black" pitchFamily="34" charset="0"/>
              </a:rPr>
              <a:t>—    </a:t>
            </a:r>
            <a:r>
              <a:rPr lang="ru-RU" sz="1200" b="1" i="1" dirty="0">
                <a:latin typeface="Arial Black" pitchFamily="34" charset="0"/>
              </a:rPr>
              <a:t>распознавать достоверную и недостоверную информацию самостоятельно или на основании предложенного учителем способа её проверки (обращаясь к словарям, справочникам, учебнику);</a:t>
            </a:r>
          </a:p>
          <a:p>
            <a:r>
              <a:rPr lang="ru-RU" sz="1200" b="1" i="1" dirty="0">
                <a:latin typeface="Arial Black" pitchFamily="34" charset="0"/>
              </a:rPr>
              <a:t>—    соблюдать с помощью взрослых (педагогических работни­ков, родителей, законных представителей) правила информационной безопасности при поиске информации в Интернете (информации о написании и произношении слова, о значении слова, о происхождении </a:t>
            </a:r>
            <a:r>
              <a:rPr lang="ru-RU" sz="1200" b="1" i="1" dirty="0" smtClean="0">
                <a:latin typeface="Arial Black" pitchFamily="34" charset="0"/>
              </a:rPr>
              <a:t>лова</a:t>
            </a:r>
            <a:r>
              <a:rPr lang="ru-RU" sz="1200" b="1" i="1" dirty="0">
                <a:latin typeface="Arial Black" pitchFamily="34" charset="0"/>
              </a:rPr>
              <a:t>, о синонимах слова</a:t>
            </a:r>
            <a:r>
              <a:rPr lang="ru-RU" sz="1200" b="1" i="1" dirty="0" smtClean="0">
                <a:latin typeface="Arial Black" pitchFamily="34" charset="0"/>
              </a:rPr>
              <a:t>)</a:t>
            </a:r>
          </a:p>
          <a:p>
            <a:r>
              <a:rPr lang="ru-RU" sz="1200" dirty="0" smtClean="0">
                <a:latin typeface="Arial Black" pitchFamily="34" charset="0"/>
              </a:rPr>
              <a:t>__________________________________________________________</a:t>
            </a:r>
          </a:p>
          <a:p>
            <a:endParaRPr lang="ru-RU" sz="1200" dirty="0" smtClean="0">
              <a:latin typeface="Arial Black" pitchFamily="34" charset="0"/>
            </a:endParaRPr>
          </a:p>
          <a:p>
            <a:endParaRPr lang="ru-RU" sz="1200" dirty="0">
              <a:latin typeface="Arial Black" pitchFamily="34" charset="0"/>
            </a:endParaRPr>
          </a:p>
          <a:p>
            <a:r>
              <a:rPr lang="ru-RU" sz="1200" dirty="0" smtClean="0">
                <a:latin typeface="Arial Black" pitchFamily="34" charset="0"/>
              </a:rPr>
              <a:t>объяснять </a:t>
            </a:r>
            <a:r>
              <a:rPr lang="ru-RU" sz="1200" dirty="0">
                <a:latin typeface="Arial Black" pitchFamily="34" charset="0"/>
              </a:rPr>
              <a:t>своими словами значение изученных понятий, использовать изученные </a:t>
            </a:r>
            <a:r>
              <a:rPr lang="ru-RU" sz="1200" dirty="0" smtClean="0">
                <a:latin typeface="Arial Black" pitchFamily="34" charset="0"/>
              </a:rPr>
              <a:t>понятия</a:t>
            </a:r>
            <a:endParaRPr lang="ru-RU" sz="1200" dirty="0">
              <a:latin typeface="Arial Black" pitchFamily="34" charset="0"/>
            </a:endParaRPr>
          </a:p>
          <a:p>
            <a:endParaRPr lang="ru-RU" sz="1200" dirty="0"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b="1" dirty="0"/>
              <a:t>Язык и речь (2 ч)</a:t>
            </a:r>
            <a:endParaRPr lang="ru-RU" dirty="0"/>
          </a:p>
          <a:p>
            <a:r>
              <a:rPr lang="ru-RU" b="1" dirty="0"/>
              <a:t>Текст. Предложение. Словосочетание. (15 ч)</a:t>
            </a:r>
            <a:endParaRPr lang="ru-RU" dirty="0"/>
          </a:p>
          <a:p>
            <a:r>
              <a:rPr lang="ru-RU" b="1" dirty="0"/>
              <a:t>Слово о языке и речи. (17 ч)</a:t>
            </a:r>
            <a:endParaRPr lang="ru-RU" dirty="0"/>
          </a:p>
          <a:p>
            <a:r>
              <a:rPr lang="ru-RU" b="1" dirty="0"/>
              <a:t>Состав слова. (48 ч)</a:t>
            </a:r>
            <a:endParaRPr lang="ru-RU" dirty="0"/>
          </a:p>
          <a:p>
            <a:endParaRPr lang="ru-RU" b="1" dirty="0" smtClean="0"/>
          </a:p>
          <a:p>
            <a:endParaRPr lang="ru-RU" b="1" dirty="0"/>
          </a:p>
          <a:p>
            <a:r>
              <a:rPr lang="ru-RU" b="1" dirty="0" smtClean="0"/>
              <a:t>Части </a:t>
            </a:r>
            <a:r>
              <a:rPr lang="ru-RU" b="1" dirty="0"/>
              <a:t>речи. (75 ч</a:t>
            </a:r>
            <a:r>
              <a:rPr lang="ru-RU" b="1" dirty="0" smtClean="0"/>
              <a:t>)</a:t>
            </a:r>
          </a:p>
          <a:p>
            <a:endParaRPr lang="ru-RU" b="1" dirty="0"/>
          </a:p>
          <a:p>
            <a:endParaRPr lang="ru-RU" b="1" dirty="0" smtClean="0"/>
          </a:p>
          <a:p>
            <a:endParaRPr lang="ru-RU" b="1" dirty="0"/>
          </a:p>
          <a:p>
            <a:r>
              <a:rPr lang="ru-RU" b="1" dirty="0" smtClean="0"/>
              <a:t>Повторение </a:t>
            </a:r>
            <a:r>
              <a:rPr lang="ru-RU" b="1" dirty="0"/>
              <a:t>(13 ч)</a:t>
            </a:r>
            <a:endParaRPr lang="ru-RU" dirty="0"/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b="1" dirty="0"/>
              <a:t>Язык и речь 2 ч</a:t>
            </a:r>
          </a:p>
          <a:p>
            <a:r>
              <a:rPr lang="ru-RU" b="1" dirty="0"/>
              <a:t>Текст. Предложение. Словосочетание.  – 14 часов</a:t>
            </a:r>
          </a:p>
          <a:p>
            <a:r>
              <a:rPr lang="ru-RU" b="1" dirty="0"/>
              <a:t>Слово в языке и речи (19 ч)</a:t>
            </a:r>
          </a:p>
          <a:p>
            <a:r>
              <a:rPr lang="ru-RU" b="1" dirty="0"/>
              <a:t>Состав слова (16 ч)</a:t>
            </a:r>
          </a:p>
          <a:p>
            <a:r>
              <a:rPr lang="ru-RU" b="1" dirty="0"/>
              <a:t>Правописание частей слова –29 ч   (45)                                                              Имя существительное –30 ч</a:t>
            </a:r>
          </a:p>
          <a:p>
            <a:r>
              <a:rPr lang="ru-RU" b="1" dirty="0"/>
              <a:t>Имя прилагательное (19 ч.)</a:t>
            </a:r>
          </a:p>
          <a:p>
            <a:r>
              <a:rPr lang="ru-RU" b="1" dirty="0"/>
              <a:t>Местоимения (5ч.)</a:t>
            </a:r>
          </a:p>
          <a:p>
            <a:r>
              <a:rPr lang="ru-RU" b="1" dirty="0"/>
              <a:t>Глагол (22ч)                                          (76)</a:t>
            </a:r>
          </a:p>
          <a:p>
            <a:r>
              <a:rPr lang="ru-RU" b="1" dirty="0"/>
              <a:t>Повторение (14 ч)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24</TotalTime>
  <Words>299</Words>
  <Application>Microsoft Office PowerPoint</Application>
  <PresentationFormat>Экран (4:3)</PresentationFormat>
  <Paragraphs>53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Поток</vt:lpstr>
      <vt:lpstr>Цели</vt:lpstr>
      <vt:lpstr>Содержание</vt:lpstr>
      <vt:lpstr>Результаты</vt:lpstr>
      <vt:lpstr>Слайд 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Цели</dc:title>
  <dc:creator>ИраДима</dc:creator>
  <cp:lastModifiedBy>ИраДима</cp:lastModifiedBy>
  <cp:revision>3</cp:revision>
  <dcterms:created xsi:type="dcterms:W3CDTF">2022-03-09T13:28:00Z</dcterms:created>
  <dcterms:modified xsi:type="dcterms:W3CDTF">2022-03-09T13:52:40Z</dcterms:modified>
</cp:coreProperties>
</file>