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3051770"/>
          </a:xfrm>
        </p:spPr>
        <p:txBody>
          <a:bodyPr>
            <a:normAutofit/>
          </a:bodyPr>
          <a:lstStyle/>
          <a:p>
            <a:r>
              <a:rPr lang="ru-RU" dirty="0" smtClean="0"/>
              <a:t>ПРОГРАММА</a:t>
            </a:r>
            <a:br>
              <a:rPr lang="ru-RU" dirty="0" smtClean="0"/>
            </a:br>
            <a:r>
              <a:rPr lang="ru-RU" dirty="0" smtClean="0"/>
              <a:t> ЛИТЕРАТУРНОГО ЧТЕНИЯ 3 КЛАСС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СОДЕРЖАНИЕ </a:t>
            </a:r>
            <a:r>
              <a:rPr lang="ru-RU" dirty="0" smtClean="0"/>
              <a:t>ПРОГРАММЫ</a:t>
            </a:r>
          </a:p>
          <a:p>
            <a:r>
              <a:rPr lang="ru-RU" dirty="0" smtClean="0"/>
              <a:t>Подготовила </a:t>
            </a:r>
            <a:r>
              <a:rPr lang="ru-RU" dirty="0" err="1" smtClean="0"/>
              <a:t>Рулева</a:t>
            </a:r>
            <a:r>
              <a:rPr lang="ru-RU" dirty="0" smtClean="0"/>
              <a:t> Э.Х.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МБОУ СОШ №1 г.Покров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ПРЕДМЕТНЫЕ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Предметные результаты освоения программы начального общего образования по учебному предмету «Литературное чтение» отражают специфику содержания предметной области,</a:t>
            </a:r>
          </a:p>
          <a:p>
            <a:r>
              <a:rPr lang="ru-RU" dirty="0" smtClean="0"/>
              <a:t>ориентированы на применение знаний, умений и навыков обучающимися в различных учебных ситуациях и жизненных условиях и представлены по годам обучения.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К концу обучения </a:t>
            </a:r>
            <a:r>
              <a:rPr lang="ru-RU" b="1" dirty="0" smtClean="0"/>
              <a:t>в третьем классе обучающийся научится:</a:t>
            </a:r>
          </a:p>
          <a:p>
            <a:r>
              <a:rPr lang="ru-RU" dirty="0" smtClean="0"/>
              <a:t>— отвечать на вопрос о культурной значимости устного народного творчества и художественной литературы, находить в фольклоре и литературных произведениях отражение нравственных ценностей, традиций, быта, культуры разных народов, ориентироваться в нравственно-этических понятиях в контексте изученных произведений;</a:t>
            </a:r>
          </a:p>
          <a:p>
            <a:r>
              <a:rPr lang="ru-RU" dirty="0" smtClean="0"/>
              <a:t>— читать вслух и про себя в соответствии с учебной задачей,</a:t>
            </a:r>
          </a:p>
          <a:p>
            <a:r>
              <a:rPr lang="ru-RU" dirty="0" smtClean="0"/>
              <a:t>использовать разные виды чтения (изучающее, ознакомительное, поисковое выборочное, просмотровое выборочное);</a:t>
            </a:r>
          </a:p>
          <a:p>
            <a:r>
              <a:rPr lang="ru-RU" dirty="0" smtClean="0"/>
              <a:t>— читать вслух целыми словами без пропусков и перестановок букв и слогов доступные по восприятию и небольшие по</a:t>
            </a:r>
          </a:p>
          <a:p>
            <a:r>
              <a:rPr lang="ru-RU" dirty="0" smtClean="0"/>
              <a:t>объёму прозаические и стихотворные произведения в темпе не менее 60 слов в минуту (без отметочного оценивания);</a:t>
            </a:r>
          </a:p>
          <a:p>
            <a:r>
              <a:rPr lang="ru-RU" dirty="0" smtClean="0"/>
              <a:t>— читать наизусть не менее 4 стихотворений в соответствии с изученной тематикой произведений;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— различать художественные произведения и познавательные тексты;</a:t>
            </a:r>
          </a:p>
          <a:p>
            <a:r>
              <a:rPr lang="ru-RU" dirty="0" smtClean="0"/>
              <a:t>— различать прозаическую и стихотворную речь: называть особенности стихотворного произведения (ритм, рифма, строфа), отличать лирическое произведение от эпического;</a:t>
            </a:r>
          </a:p>
          <a:p>
            <a:r>
              <a:rPr lang="ru-RU" dirty="0" smtClean="0"/>
              <a:t>— понимать жанровую принадлежность, содержание, смысл прослушанного/прочитанного произведения: отвечать и формулировать вопросы к учебным и художественным текстам;</a:t>
            </a:r>
          </a:p>
          <a:p>
            <a:r>
              <a:rPr lang="ru-RU" dirty="0" smtClean="0"/>
              <a:t>— различать и называть отдельные жанры фольклора (считалки, загадки, пословицы, </a:t>
            </a:r>
            <a:r>
              <a:rPr lang="ru-RU" dirty="0" err="1" smtClean="0"/>
              <a:t>потешки</a:t>
            </a:r>
            <a:r>
              <a:rPr lang="ru-RU" dirty="0" smtClean="0"/>
              <a:t>, небылицы, народные песни, скороговорки, сказки о животных, бытовые и волшебные) и художественной литературы (литературные сказки, рассказы, стихотворения, басни), приводить примеры произведений фольклора разных народов России;</a:t>
            </a:r>
          </a:p>
          <a:p>
            <a:r>
              <a:rPr lang="ru-RU" dirty="0" smtClean="0"/>
              <a:t>— владеть элементарными умениями анализа и интерпретации текста: формулировать тему и главную мысль, определять</a:t>
            </a:r>
          </a:p>
          <a:p>
            <a:r>
              <a:rPr lang="ru-RU" dirty="0" smtClean="0"/>
              <a:t>последовательность событий в тексте произведения, выявлять</a:t>
            </a:r>
          </a:p>
          <a:p>
            <a:r>
              <a:rPr lang="ru-RU" dirty="0" smtClean="0"/>
              <a:t>связь событий, эпизодов текста; составлять план текста (вопросный, номинативный, цитатный);</a:t>
            </a:r>
          </a:p>
          <a:p>
            <a:r>
              <a:rPr lang="ru-RU" dirty="0" smtClean="0"/>
              <a:t>— характеризовать героев, описывать характер героя, давать оценку поступкам героев, составлять портретные характеристики персонажей; выявлять взаимосвязь между поступками, мыслями, чувствами героев, сравнивать героев одного произведения и сопоставлять их поступки по предложенным критериям (по аналогии или по контрасту);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— отличать автора произведения от героя и рассказчика, характеризовать отношение автора к героям, поступкам, описанной картине, находить в тексте средства изображения героев</a:t>
            </a:r>
          </a:p>
          <a:p>
            <a:r>
              <a:rPr lang="ru-RU" dirty="0" smtClean="0"/>
              <a:t>(портрет), описание пейзажа и интерьера;</a:t>
            </a:r>
          </a:p>
          <a:p>
            <a:r>
              <a:rPr lang="ru-RU" dirty="0" smtClean="0"/>
              <a:t>— объяснять значение незнакомого слова с опорой на контекст</a:t>
            </a:r>
          </a:p>
          <a:p>
            <a:r>
              <a:rPr lang="ru-RU" dirty="0" smtClean="0"/>
              <a:t>и с использованием словаря; находить в тексте примеры использования слов в прямом и переносном значении, средств художественной выразительности (сравнение, эпитет, олицетворение);</a:t>
            </a:r>
          </a:p>
          <a:p>
            <a:r>
              <a:rPr lang="ru-RU" dirty="0" smtClean="0"/>
              <a:t>— осознанно применять изученные понятия (автор, мораль</a:t>
            </a:r>
          </a:p>
          <a:p>
            <a:r>
              <a:rPr lang="ru-RU" dirty="0" smtClean="0"/>
              <a:t>басни, литературный герой, персонаж, характер, тема, идея,</a:t>
            </a:r>
          </a:p>
          <a:p>
            <a:r>
              <a:rPr lang="ru-RU" dirty="0" smtClean="0"/>
              <a:t>за головок, содержание произведения, эпизод, смысловые части, композиция, сравнение, эпитет, олицетворение);</a:t>
            </a:r>
          </a:p>
          <a:p>
            <a:r>
              <a:rPr lang="ru-RU" dirty="0" smtClean="0"/>
              <a:t>— участвовать в обсуждении прослушанного/прочитанного произведения: строить монологическое и диалогическое высказывание с соблюдением орфоэпических и пунктуационных норм, устно и письменно формулировать простые выводы, </a:t>
            </a:r>
            <a:r>
              <a:rPr lang="ru-RU" dirty="0" err="1" smtClean="0"/>
              <a:t>подверждать</a:t>
            </a:r>
            <a:r>
              <a:rPr lang="ru-RU" dirty="0" smtClean="0"/>
              <a:t> свой ответ примерами из текста; использовать в беседе изученные литературные понятия;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— пересказывать произведение (устно) подробно, выборочно, сжато (кратко), от лица героя, с изменением лица рассказчика, от третьего лица;</a:t>
            </a:r>
          </a:p>
          <a:p>
            <a:r>
              <a:rPr lang="ru-RU" dirty="0" smtClean="0"/>
              <a:t>— при анализе и интерпретации текста использовать разные</a:t>
            </a:r>
          </a:p>
          <a:p>
            <a:r>
              <a:rPr lang="ru-RU" dirty="0" smtClean="0"/>
              <a:t>типы речи (повествование, описание, рассуждение) с учётом</a:t>
            </a:r>
          </a:p>
          <a:p>
            <a:r>
              <a:rPr lang="ru-RU" dirty="0" smtClean="0"/>
              <a:t>специфики учебного и художественного текстов;</a:t>
            </a:r>
          </a:p>
          <a:p>
            <a:r>
              <a:rPr lang="ru-RU" dirty="0" smtClean="0"/>
              <a:t>— читать по ролям с соблюдением норм произношения, инсценировать небольшие эпизоды из произведения;</a:t>
            </a:r>
          </a:p>
          <a:p>
            <a:r>
              <a:rPr lang="ru-RU" dirty="0" smtClean="0"/>
              <a:t>— составлять устные и письменные высказывания на основе</a:t>
            </a:r>
          </a:p>
          <a:p>
            <a:r>
              <a:rPr lang="ru-RU" dirty="0" smtClean="0"/>
              <a:t>прочитанного/прослушанного текста на заданную тему по со-</a:t>
            </a:r>
          </a:p>
          <a:p>
            <a:r>
              <a:rPr lang="ru-RU" dirty="0" smtClean="0"/>
              <a:t>держанию произведения (не менее 8 предложений), корректировать собственный письменный текст;</a:t>
            </a:r>
          </a:p>
          <a:p>
            <a:r>
              <a:rPr lang="ru-RU" dirty="0" smtClean="0"/>
              <a:t>— составлять краткий отзыв о прочитанном произведении по</a:t>
            </a:r>
          </a:p>
          <a:p>
            <a:r>
              <a:rPr lang="ru-RU" dirty="0" smtClean="0"/>
              <a:t>заданному алгоритму;</a:t>
            </a:r>
          </a:p>
          <a:p>
            <a:r>
              <a:rPr lang="ru-RU" dirty="0" smtClean="0"/>
              <a:t>— сочинять тексты, используя аналогии, иллюстрации, придумывать продолжение прочитанного произведения;</a:t>
            </a:r>
          </a:p>
          <a:p>
            <a:r>
              <a:rPr lang="ru-RU" dirty="0" smtClean="0"/>
              <a:t>— использовать в соответствии с учебной задачей аппарат издания (обложку, оглавление, аннотацию, иллюстрации, предисловие, приложения, сноски, примечания); — выбирать книги для самостоятельного чтения с учётом рекомендательного списка, используя картотеки, рассказывать о прочитанной книге;</a:t>
            </a:r>
          </a:p>
          <a:p>
            <a:r>
              <a:rPr lang="ru-RU" dirty="0" smtClean="0"/>
              <a:t>— использовать справочную литературу, включая ресурсы сети Интернет (в условиях контролируемого входа), для получения</a:t>
            </a:r>
          </a:p>
          <a:p>
            <a:r>
              <a:rPr lang="ru-RU" dirty="0" smtClean="0"/>
              <a:t>дополнительной информации в соответствии с учебной задачей.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/>
              <a:t>Спасибо за внимание!!!</a:t>
            </a:r>
            <a:endParaRPr lang="ru-RU" sz="7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Примерные рабочие программы по учебным предметам разработаны в 2021 г. для 16 учебных предметов начального общего образования и 22 учебных предметов основного общего образования.</a:t>
            </a:r>
          </a:p>
          <a:p>
            <a:r>
              <a:rPr lang="ru-RU" dirty="0" smtClean="0"/>
              <a:t>В апреле-августе 2021 г. проведено общественно-профессиональное обсуждение и экспертиза проектов примерных рабочих программ. С 15 сентября 2021 г. началась их апробация в школах России.</a:t>
            </a:r>
          </a:p>
          <a:p>
            <a:r>
              <a:rPr lang="ru-RU" dirty="0" smtClean="0"/>
              <a:t>Примерные рабочие программы соответствуют требованиям федеральных государственных образовательных стандартов общего образования и обеспечивают:</a:t>
            </a:r>
          </a:p>
          <a:p>
            <a:r>
              <a:rPr lang="ru-RU" dirty="0" smtClean="0"/>
              <a:t>Равный доступ к качественному образованию</a:t>
            </a:r>
          </a:p>
          <a:p>
            <a:r>
              <a:rPr lang="ru-RU" dirty="0" smtClean="0"/>
              <a:t>Единые требования к условиям организации образовательного процесса</a:t>
            </a:r>
          </a:p>
          <a:p>
            <a:r>
              <a:rPr lang="ru-RU" dirty="0" smtClean="0"/>
              <a:t>Единые подходы к оценке образовательных результатов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примерной рабочей программы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Пояснительная записка, включающая цели изучения учебного предмета, общую характеристику предмета, место предмета в учебном плане.</a:t>
            </a:r>
          </a:p>
          <a:p>
            <a:r>
              <a:rPr lang="ru-RU" dirty="0" smtClean="0"/>
              <a:t>Содержание образования (по годам обучения).</a:t>
            </a:r>
          </a:p>
          <a:p>
            <a:r>
              <a:rPr lang="ru-RU" dirty="0" smtClean="0"/>
              <a:t>Планируемые результаты освоения рабочей программы:</a:t>
            </a:r>
          </a:p>
          <a:p>
            <a:pPr lvl="1"/>
            <a:r>
              <a:rPr lang="ru-RU" dirty="0" smtClean="0"/>
              <a:t>Личностные и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результаты (раскрываются на основе обновленного ФГОС ООО с учетом специфики учебного предмета)</a:t>
            </a:r>
          </a:p>
          <a:p>
            <a:pPr lvl="1"/>
            <a:r>
              <a:rPr lang="ru-RU" dirty="0" smtClean="0"/>
              <a:t>Предметные (по годам обучения).</a:t>
            </a:r>
          </a:p>
          <a:p>
            <a:r>
              <a:rPr lang="ru-RU" dirty="0" smtClean="0"/>
              <a:t>Тематическое планирование (примерные темы и количество часов, отводимое на их изучение; основное программное содержание; основные виды деятельности обучающихся).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 ПРОГРАММЫ ПО ЛИТЕРАТУРНОМУ ЧТЕНИЮ 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/>
              <a:t>ПРИМЕРЕ 3 </a:t>
            </a:r>
            <a:r>
              <a:rPr lang="ru-RU" dirty="0" smtClean="0"/>
              <a:t>КЛАССА 2020-21 </a:t>
            </a:r>
            <a:r>
              <a:rPr lang="ru-RU" dirty="0" err="1" smtClean="0"/>
              <a:t>уч.г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t">
              <a:defRPr/>
            </a:pPr>
            <a:r>
              <a:rPr lang="ru-RU" dirty="0" smtClean="0"/>
              <a:t>Устное народное творчество (19)</a:t>
            </a:r>
          </a:p>
          <a:p>
            <a:pPr fontAlgn="t">
              <a:defRPr/>
            </a:pPr>
            <a:r>
              <a:rPr lang="ru-RU" dirty="0" smtClean="0"/>
              <a:t>Поэтическая тетрадь (10)</a:t>
            </a:r>
          </a:p>
          <a:p>
            <a:pPr fontAlgn="t">
              <a:defRPr/>
            </a:pPr>
            <a:r>
              <a:rPr lang="ru-RU" dirty="0" smtClean="0"/>
              <a:t>Великие русские писатели (26)</a:t>
            </a:r>
          </a:p>
          <a:p>
            <a:pPr fontAlgn="t">
              <a:defRPr/>
            </a:pPr>
            <a:r>
              <a:rPr lang="ru-RU" dirty="0" smtClean="0"/>
              <a:t>Литературные сказки (11)</a:t>
            </a:r>
          </a:p>
          <a:p>
            <a:pPr fontAlgn="t">
              <a:defRPr/>
            </a:pPr>
            <a:r>
              <a:rPr lang="ru-RU" dirty="0" smtClean="0"/>
              <a:t>Были-небылицы (13)</a:t>
            </a:r>
          </a:p>
          <a:p>
            <a:pPr fontAlgn="t">
              <a:defRPr/>
            </a:pPr>
            <a:r>
              <a:rPr lang="ru-RU" dirty="0" smtClean="0"/>
              <a:t>Поэтическая тетрадь (11)</a:t>
            </a:r>
          </a:p>
          <a:p>
            <a:pPr fontAlgn="t">
              <a:defRPr/>
            </a:pPr>
            <a:r>
              <a:rPr lang="ru-RU" dirty="0" smtClean="0"/>
              <a:t>Люби всё живое (16)</a:t>
            </a:r>
          </a:p>
          <a:p>
            <a:pPr fontAlgn="t">
              <a:defRPr/>
            </a:pPr>
            <a:r>
              <a:rPr lang="ru-RU" dirty="0" smtClean="0"/>
              <a:t>Поэтическая тетрадь (11)</a:t>
            </a:r>
          </a:p>
          <a:p>
            <a:pPr fontAlgn="t">
              <a:defRPr/>
            </a:pPr>
            <a:r>
              <a:rPr lang="ru-RU" dirty="0" smtClean="0"/>
              <a:t>Собирай по ягодке – наберёшь кузовок (13)</a:t>
            </a:r>
          </a:p>
          <a:p>
            <a:pPr fontAlgn="t">
              <a:defRPr/>
            </a:pPr>
            <a:r>
              <a:rPr lang="ru-RU" dirty="0" smtClean="0"/>
              <a:t>Зарубежная литература (6+1)</a:t>
            </a:r>
          </a:p>
          <a:p>
            <a:pPr fontAlgn="t">
              <a:defRPr/>
            </a:pPr>
            <a:r>
              <a:rPr lang="ru-RU" b="1" dirty="0" smtClean="0"/>
              <a:t>Итого:</a:t>
            </a:r>
            <a:endParaRPr lang="ru-RU" dirty="0" smtClean="0"/>
          </a:p>
          <a:p>
            <a:pPr fontAlgn="ctr">
              <a:defRPr/>
            </a:pPr>
            <a:r>
              <a:rPr lang="ru-RU" b="1" dirty="0" smtClean="0"/>
              <a:t>136 часов + 1 ч резерв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СОДЕРЖАНИЕ ПРОГРАММЫ 2021 Г.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</p:spPr>
        <p:txBody>
          <a:bodyPr>
            <a:normAutofit fontScale="55000" lnSpcReduction="20000"/>
          </a:bodyPr>
          <a:lstStyle/>
          <a:p>
            <a:r>
              <a:rPr lang="ru-RU" i="1" dirty="0" smtClean="0"/>
              <a:t>О Родине и её истории. Любовь к Родине и её история  -6 ч</a:t>
            </a:r>
          </a:p>
          <a:p>
            <a:r>
              <a:rPr lang="ru-RU" i="1" dirty="0" smtClean="0"/>
              <a:t> Фольклор (устное народное творчество) -16 ч</a:t>
            </a:r>
          </a:p>
          <a:p>
            <a:r>
              <a:rPr lang="ru-RU" i="1" dirty="0" smtClean="0"/>
              <a:t>Творчество А. С. Пушкина- 9 ч</a:t>
            </a:r>
          </a:p>
          <a:p>
            <a:r>
              <a:rPr lang="ru-RU" i="1" dirty="0" smtClean="0"/>
              <a:t>Творчество И. А. Крылова- 4 ч</a:t>
            </a:r>
          </a:p>
          <a:p>
            <a:r>
              <a:rPr lang="ru-RU" i="1" dirty="0" smtClean="0"/>
              <a:t>Картины природы в произведениях поэтов и писателей</a:t>
            </a:r>
          </a:p>
          <a:p>
            <a:pPr>
              <a:buNone/>
            </a:pPr>
            <a:r>
              <a:rPr lang="ru-RU" i="1" dirty="0" smtClean="0"/>
              <a:t>       Х</a:t>
            </a:r>
            <a:r>
              <a:rPr lang="en-US" i="1" dirty="0" smtClean="0"/>
              <a:t>I</a:t>
            </a:r>
            <a:r>
              <a:rPr lang="ru-RU" i="1" dirty="0" smtClean="0"/>
              <a:t>Х—ХХ веков -10 ч</a:t>
            </a:r>
          </a:p>
          <a:p>
            <a:r>
              <a:rPr lang="ru-RU" i="1" dirty="0" smtClean="0"/>
              <a:t>Творчество Л. Н. Толстого- 10 ч</a:t>
            </a:r>
          </a:p>
          <a:p>
            <a:r>
              <a:rPr lang="ru-RU" i="1" dirty="0" smtClean="0"/>
              <a:t>Литературная сказка- 9 ч</a:t>
            </a:r>
          </a:p>
          <a:p>
            <a:r>
              <a:rPr lang="ru-RU" i="1" dirty="0" smtClean="0"/>
              <a:t>Произведения о взаимоотношениях человека и животных-16 ч</a:t>
            </a:r>
          </a:p>
          <a:p>
            <a:r>
              <a:rPr lang="ru-RU" i="1" dirty="0" smtClean="0"/>
              <a:t>Произведения о детях- 18 ч</a:t>
            </a:r>
          </a:p>
          <a:p>
            <a:r>
              <a:rPr lang="ru-RU" i="1" dirty="0" smtClean="0"/>
              <a:t> Юмористические произведения- 6 ч</a:t>
            </a:r>
          </a:p>
          <a:p>
            <a:r>
              <a:rPr lang="ru-RU" i="1" dirty="0" smtClean="0"/>
              <a:t>Зарубежная литература- 10 ч</a:t>
            </a:r>
          </a:p>
          <a:p>
            <a:r>
              <a:rPr lang="ru-RU" i="1" dirty="0" smtClean="0"/>
              <a:t>Библиографическая культура (работа с детской книгой</a:t>
            </a:r>
          </a:p>
          <a:p>
            <a:r>
              <a:rPr lang="ru-RU" i="1" dirty="0" smtClean="0"/>
              <a:t>и справочной литературой)- 4 ч</a:t>
            </a:r>
          </a:p>
          <a:p>
            <a:r>
              <a:rPr lang="ru-RU" b="1" i="1" dirty="0" smtClean="0"/>
              <a:t>Резерв 10 часов</a:t>
            </a:r>
          </a:p>
          <a:p>
            <a:endParaRPr lang="ru-RU" i="1" dirty="0" smtClean="0"/>
          </a:p>
          <a:p>
            <a:r>
              <a:rPr lang="ru-RU" b="1" dirty="0" smtClean="0"/>
              <a:t>во 2—4 классах — по 136 ч (4 ч в неделю в каждом классе)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Познавательные универсальные учебные действия: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00200"/>
            <a:ext cx="8229600" cy="5257800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— читать доступные по восприятию и небольшие по объёму</a:t>
            </a:r>
          </a:p>
          <a:p>
            <a:pPr>
              <a:buNone/>
            </a:pPr>
            <a:r>
              <a:rPr lang="ru-RU" dirty="0" smtClean="0"/>
              <a:t>прозаические и стихотворные произведения (без отметочного  оценивания);</a:t>
            </a:r>
          </a:p>
          <a:p>
            <a:r>
              <a:rPr lang="ru-RU" dirty="0" smtClean="0"/>
              <a:t>— различать сказочные и реалистические, лирические и эпические, народные и авторские произведения;</a:t>
            </a:r>
          </a:p>
          <a:p>
            <a:r>
              <a:rPr lang="ru-RU" dirty="0" smtClean="0"/>
              <a:t>— анализировать текст: обосновывать принадлежность к</a:t>
            </a:r>
          </a:p>
          <a:p>
            <a:pPr>
              <a:buNone/>
            </a:pPr>
            <a:r>
              <a:rPr lang="ru-RU" dirty="0" smtClean="0"/>
              <a:t>жанру, определять тему и главную мысль, делить текст на части, озаглавливать их, находить в тексте заданный эпизод,</a:t>
            </a:r>
          </a:p>
          <a:p>
            <a:pPr>
              <a:buNone/>
            </a:pPr>
            <a:r>
              <a:rPr lang="ru-RU" dirty="0" smtClean="0"/>
              <a:t>определять композицию произведения, характеризовать героя;</a:t>
            </a:r>
          </a:p>
          <a:p>
            <a:r>
              <a:rPr lang="ru-RU" dirty="0" smtClean="0"/>
              <a:t>— конструировать план текста, дополнять и восстанавливать</a:t>
            </a:r>
          </a:p>
          <a:p>
            <a:pPr>
              <a:buNone/>
            </a:pPr>
            <a:r>
              <a:rPr lang="ru-RU" dirty="0" smtClean="0"/>
              <a:t>нарушенную последовательность;</a:t>
            </a:r>
          </a:p>
          <a:p>
            <a:r>
              <a:rPr lang="ru-RU" dirty="0" smtClean="0"/>
              <a:t>— сравнивать произведения, относящиеся к одной теме, но разным жанрам; произведения одного жанра, но разной тематики;</a:t>
            </a:r>
          </a:p>
          <a:p>
            <a:r>
              <a:rPr lang="ru-RU" dirty="0" smtClean="0"/>
              <a:t>— исследовать текст: находить описания в произведениях разных жанров (портрет, пейзаж, интерьер).</a:t>
            </a:r>
          </a:p>
          <a:p>
            <a:r>
              <a:rPr lang="ru-RU" i="1" dirty="0" smtClean="0"/>
              <a:t>Работа с информацией:</a:t>
            </a:r>
          </a:p>
          <a:p>
            <a:r>
              <a:rPr lang="ru-RU" dirty="0" smtClean="0"/>
              <a:t>— сравнивать информацию словесную (текст), графическую/ изобразительную (иллюстрация), звуковую (музыкальное произведение);</a:t>
            </a:r>
          </a:p>
          <a:p>
            <a:r>
              <a:rPr lang="ru-RU" dirty="0" smtClean="0"/>
              <a:t>— подбирать иллюстрации к тексту, соотносить произведения литературы и изобразительного искусства по тематике, настроению, средствам выразительности;</a:t>
            </a:r>
          </a:p>
          <a:p>
            <a:r>
              <a:rPr lang="ru-RU" dirty="0" smtClean="0"/>
              <a:t>— выбирать книгу в библиотеке в соответствии с учебной задачей; составлять аннотацию.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Коммуникативные универсальные учебные действия: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— читать текст с разными интонациями, передавая своё отношение к событиям, героям произведения;</a:t>
            </a:r>
          </a:p>
          <a:p>
            <a:r>
              <a:rPr lang="ru-RU" dirty="0" smtClean="0"/>
              <a:t>— формулировать вопросы по основным событиям текста;</a:t>
            </a:r>
          </a:p>
          <a:p>
            <a:r>
              <a:rPr lang="ru-RU" dirty="0" smtClean="0"/>
              <a:t>— пересказывать текст (подробно, выборочно, с изменением</a:t>
            </a:r>
          </a:p>
          <a:p>
            <a:r>
              <a:rPr lang="ru-RU" dirty="0" smtClean="0"/>
              <a:t>лица);</a:t>
            </a:r>
          </a:p>
          <a:p>
            <a:r>
              <a:rPr lang="ru-RU" dirty="0" smtClean="0"/>
              <a:t>— выразительно исполнять стихотворное произведение, создавая соответствующее настроение;</a:t>
            </a:r>
          </a:p>
          <a:p>
            <a:r>
              <a:rPr lang="ru-RU" dirty="0" smtClean="0"/>
              <a:t>— сочинять простые истории (сказки, рассказы) по аналогии.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Регулятивные универсальные учебные действия: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— принимать цель чтения, удерживать её в памяти, использовать в зависимости от учебной задачи вид чтения, контролировать реализацию поставленной задачи чтения;</a:t>
            </a:r>
          </a:p>
          <a:p>
            <a:r>
              <a:rPr lang="ru-RU" dirty="0" smtClean="0"/>
              <a:t>— оценивать качество своего восприятия текста на слух;</a:t>
            </a:r>
          </a:p>
          <a:p>
            <a:r>
              <a:rPr lang="ru-RU" dirty="0" smtClean="0"/>
              <a:t>— выполнять действия контроля/самоконтроля и оценки</a:t>
            </a:r>
          </a:p>
          <a:p>
            <a:r>
              <a:rPr lang="ru-RU" dirty="0" smtClean="0"/>
              <a:t>процесса и результата деятельности, при необходимости вносить коррективы в выполняемые действия.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Совместная деятельность: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— участвовать в совместной деятельности: выполнять роли лидера, подчинённого, соблюдать равноправие и дружелюбие;</a:t>
            </a:r>
          </a:p>
          <a:p>
            <a:r>
              <a:rPr lang="ru-RU" dirty="0" smtClean="0"/>
              <a:t>— в коллективной театрализованной деятельности читать по</a:t>
            </a:r>
          </a:p>
          <a:p>
            <a:r>
              <a:rPr lang="ru-RU" dirty="0" smtClean="0"/>
              <a:t>ролям, инсценировать/драматизировать несложные произведения фольклора и художественной литературы; выбирать роль,</a:t>
            </a:r>
          </a:p>
          <a:p>
            <a:r>
              <a:rPr lang="ru-RU" dirty="0" smtClean="0"/>
              <a:t>договариваться о манере её исполнения в соответствии с общим замыслом;</a:t>
            </a:r>
          </a:p>
          <a:p>
            <a:r>
              <a:rPr lang="ru-RU" dirty="0" smtClean="0"/>
              <a:t>— осуществлять взаимопомощь, проявлять ответственность</a:t>
            </a:r>
          </a:p>
          <a:p>
            <a:r>
              <a:rPr lang="ru-RU" dirty="0" smtClean="0"/>
              <a:t>при выполнении своей части работы, оценивать свой вклад в общее дело.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1383</Words>
  <Application>Microsoft Office PowerPoint</Application>
  <PresentationFormat>Экран (4:3)</PresentationFormat>
  <Paragraphs>125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ПРОГРАММА  ЛИТЕРАТУРНОГО ЧТЕНИЯ 3 КЛАСС </vt:lpstr>
      <vt:lpstr>Слайд 2</vt:lpstr>
      <vt:lpstr>Структура примерной рабочей программы </vt:lpstr>
      <vt:lpstr>СОДЕРЖАНИЕ ПРОГРАММЫ ПО ЛИТЕРАТУРНОМУ ЧТЕНИЮ  НА ПРИМЕРЕ 3 КЛАССА 2020-21 уч.г.</vt:lpstr>
      <vt:lpstr>СОДЕРЖАНИЕ ПРОГРАММЫ 2021 Г. </vt:lpstr>
      <vt:lpstr>Познавательные универсальные учебные действия:</vt:lpstr>
      <vt:lpstr>Коммуникативные универсальные учебные действия:</vt:lpstr>
      <vt:lpstr>Регулятивные универсальные учебные действия:</vt:lpstr>
      <vt:lpstr>Совместная деятельность:</vt:lpstr>
      <vt:lpstr>ПРЕДМЕТНЫЕ РЕЗУЛЬТАТЫ</vt:lpstr>
      <vt:lpstr>3 КЛАСС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 ЛИТЕРАТУРНОГО ЧТЕНИЯ 3 КЛАСС </dc:title>
  <dc:creator>11</dc:creator>
  <cp:lastModifiedBy>11</cp:lastModifiedBy>
  <cp:revision>12</cp:revision>
  <dcterms:created xsi:type="dcterms:W3CDTF">2022-03-25T05:01:44Z</dcterms:created>
  <dcterms:modified xsi:type="dcterms:W3CDTF">2022-03-25T07:40:02Z</dcterms:modified>
</cp:coreProperties>
</file>